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 id="2147483776" r:id="rId2"/>
    <p:sldMasterId id="2147483788" r:id="rId3"/>
    <p:sldMasterId id="2147483812" r:id="rId4"/>
  </p:sldMasterIdLst>
  <p:notesMasterIdLst>
    <p:notesMasterId r:id="rId28"/>
  </p:notesMasterIdLst>
  <p:handoutMasterIdLst>
    <p:handoutMasterId r:id="rId29"/>
  </p:handoutMasterIdLst>
  <p:sldIdLst>
    <p:sldId id="380" r:id="rId5"/>
    <p:sldId id="351" r:id="rId6"/>
    <p:sldId id="298" r:id="rId7"/>
    <p:sldId id="312" r:id="rId8"/>
    <p:sldId id="331" r:id="rId9"/>
    <p:sldId id="342" r:id="rId10"/>
    <p:sldId id="373" r:id="rId11"/>
    <p:sldId id="333" r:id="rId12"/>
    <p:sldId id="370" r:id="rId13"/>
    <p:sldId id="371" r:id="rId14"/>
    <p:sldId id="378" r:id="rId15"/>
    <p:sldId id="379" r:id="rId16"/>
    <p:sldId id="383" r:id="rId17"/>
    <p:sldId id="375" r:id="rId18"/>
    <p:sldId id="374" r:id="rId19"/>
    <p:sldId id="346" r:id="rId20"/>
    <p:sldId id="376" r:id="rId21"/>
    <p:sldId id="377" r:id="rId22"/>
    <p:sldId id="382" r:id="rId23"/>
    <p:sldId id="384" r:id="rId24"/>
    <p:sldId id="385" r:id="rId25"/>
    <p:sldId id="386" r:id="rId26"/>
    <p:sldId id="297" r:id="rId27"/>
  </p:sldIdLst>
  <p:sldSz cx="9144000" cy="6858000" type="screen4x3"/>
  <p:notesSz cx="6973888"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 Neal" initials="K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8000"/>
    <a:srgbClr val="333300"/>
    <a:srgbClr val="6A3802"/>
    <a:srgbClr val="682104"/>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34" autoAdjust="0"/>
    <p:restoredTop sz="98336" autoAdjust="0"/>
  </p:normalViewPr>
  <p:slideViewPr>
    <p:cSldViewPr>
      <p:cViewPr>
        <p:scale>
          <a:sx n="87" d="100"/>
          <a:sy n="87" d="100"/>
        </p:scale>
        <p:origin x="-1158" y="96"/>
      </p:cViewPr>
      <p:guideLst>
        <p:guide orient="horz" pos="2160"/>
        <p:guide pos="2880"/>
      </p:guideLst>
    </p:cSldViewPr>
  </p:slideViewPr>
  <p:notesTextViewPr>
    <p:cViewPr>
      <p:scale>
        <a:sx n="1" d="1"/>
        <a:sy n="1" d="1"/>
      </p:scale>
      <p:origin x="0" y="0"/>
    </p:cViewPr>
  </p:notesTextViewPr>
  <p:sorterViewPr>
    <p:cViewPr>
      <p:scale>
        <a:sx n="100" d="100"/>
        <a:sy n="100" d="100"/>
      </p:scale>
      <p:origin x="0" y="4038"/>
    </p:cViewPr>
  </p:sorterViewPr>
  <p:notesViewPr>
    <p:cSldViewPr>
      <p:cViewPr>
        <p:scale>
          <a:sx n="200" d="100"/>
          <a:sy n="200" d="100"/>
        </p:scale>
        <p:origin x="528" y="3900"/>
      </p:cViewPr>
      <p:guideLst>
        <p:guide orient="horz" pos="2909"/>
        <p:guide pos="219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5BB03F-DB09-4BFB-AF39-868E817E3CB8}" type="doc">
      <dgm:prSet loTypeId="urn:microsoft.com/office/officeart/2005/8/layout/venn1" loCatId="relationship" qsTypeId="urn:microsoft.com/office/officeart/2005/8/quickstyle/simple1" qsCatId="simple" csTypeId="urn:microsoft.com/office/officeart/2005/8/colors/colorful1#1" csCatId="colorful" phldr="1"/>
      <dgm:spPr/>
    </dgm:pt>
    <dgm:pt modelId="{2C8A5F78-4027-42CA-82E3-85C2264B0B5E}">
      <dgm:prSet phldrT="[Text]" custT="1"/>
      <dgm:spPr/>
      <dgm:t>
        <a:bodyPr/>
        <a:lstStyle/>
        <a:p>
          <a:r>
            <a:rPr lang="en-US" sz="2800" b="1" dirty="0">
              <a:latin typeface="+mj-lt"/>
              <a:ea typeface="Cambria Math" pitchFamily="18" charset="0"/>
            </a:rPr>
            <a:t>Common Core</a:t>
          </a:r>
        </a:p>
      </dgm:t>
    </dgm:pt>
    <dgm:pt modelId="{87E447CC-25B7-4990-83ED-452300D79E34}" type="parTrans" cxnId="{67BB9B0E-C4B9-419E-97D7-21DF232AAA6E}">
      <dgm:prSet/>
      <dgm:spPr/>
      <dgm:t>
        <a:bodyPr/>
        <a:lstStyle/>
        <a:p>
          <a:endParaRPr lang="en-US"/>
        </a:p>
      </dgm:t>
    </dgm:pt>
    <dgm:pt modelId="{3C2485A3-3629-4036-A192-265CF5E11AEE}" type="sibTrans" cxnId="{67BB9B0E-C4B9-419E-97D7-21DF232AAA6E}">
      <dgm:prSet/>
      <dgm:spPr/>
      <dgm:t>
        <a:bodyPr/>
        <a:lstStyle/>
        <a:p>
          <a:endParaRPr lang="en-US"/>
        </a:p>
      </dgm:t>
    </dgm:pt>
    <dgm:pt modelId="{A21122B2-3E56-4B36-8D44-5CD958A9F0B4}">
      <dgm:prSet phldrT="[Text]" custT="1"/>
      <dgm:spPr/>
      <dgm:t>
        <a:bodyPr/>
        <a:lstStyle/>
        <a:p>
          <a:r>
            <a:rPr lang="en-US" sz="2800" b="1" dirty="0">
              <a:latin typeface="+mj-lt"/>
              <a:ea typeface="Cambria Math" pitchFamily="18" charset="0"/>
            </a:rPr>
            <a:t>Data Driven Instruction</a:t>
          </a:r>
        </a:p>
      </dgm:t>
    </dgm:pt>
    <dgm:pt modelId="{99C0894A-768B-4221-89AB-FFAD885FCA5C}" type="parTrans" cxnId="{D7FD4854-BD81-41AF-AEE3-67EFFE8BBD46}">
      <dgm:prSet/>
      <dgm:spPr/>
      <dgm:t>
        <a:bodyPr/>
        <a:lstStyle/>
        <a:p>
          <a:endParaRPr lang="en-US"/>
        </a:p>
      </dgm:t>
    </dgm:pt>
    <dgm:pt modelId="{E8D67AE8-F370-4A56-B5C0-F5F7D496AE00}" type="sibTrans" cxnId="{D7FD4854-BD81-41AF-AEE3-67EFFE8BBD46}">
      <dgm:prSet/>
      <dgm:spPr/>
      <dgm:t>
        <a:bodyPr/>
        <a:lstStyle/>
        <a:p>
          <a:endParaRPr lang="en-US"/>
        </a:p>
      </dgm:t>
    </dgm:pt>
    <dgm:pt modelId="{588CAFE3-077C-405B-8C77-BABCF3BE0CE8}">
      <dgm:prSet phldrT="[Text]" custT="1"/>
      <dgm:spPr/>
      <dgm:t>
        <a:bodyPr/>
        <a:lstStyle/>
        <a:p>
          <a:r>
            <a:rPr lang="en-US" sz="2800" b="1" dirty="0">
              <a:latin typeface="+mj-lt"/>
              <a:ea typeface="Cambria Math" pitchFamily="18" charset="0"/>
            </a:rPr>
            <a:t>APPR</a:t>
          </a:r>
        </a:p>
      </dgm:t>
    </dgm:pt>
    <dgm:pt modelId="{826C6B8F-FF48-461E-8890-5CA39AA17458}" type="parTrans" cxnId="{08E02EBF-584A-46DD-926A-E3DC9D326434}">
      <dgm:prSet/>
      <dgm:spPr/>
      <dgm:t>
        <a:bodyPr/>
        <a:lstStyle/>
        <a:p>
          <a:endParaRPr lang="en-US"/>
        </a:p>
      </dgm:t>
    </dgm:pt>
    <dgm:pt modelId="{93E3E964-8A39-4D3D-8E66-1C595A40AF7A}" type="sibTrans" cxnId="{08E02EBF-584A-46DD-926A-E3DC9D326434}">
      <dgm:prSet/>
      <dgm:spPr/>
      <dgm:t>
        <a:bodyPr/>
        <a:lstStyle/>
        <a:p>
          <a:endParaRPr lang="en-US"/>
        </a:p>
      </dgm:t>
    </dgm:pt>
    <dgm:pt modelId="{7C95EAC6-D2AD-4811-A404-AA9DE0CB765E}" type="pres">
      <dgm:prSet presAssocID="{835BB03F-DB09-4BFB-AF39-868E817E3CB8}" presName="compositeShape" presStyleCnt="0">
        <dgm:presLayoutVars>
          <dgm:chMax val="7"/>
          <dgm:dir/>
          <dgm:resizeHandles val="exact"/>
        </dgm:presLayoutVars>
      </dgm:prSet>
      <dgm:spPr/>
    </dgm:pt>
    <dgm:pt modelId="{089D925D-E11C-45AC-BB3B-542DD2C174E6}" type="pres">
      <dgm:prSet presAssocID="{2C8A5F78-4027-42CA-82E3-85C2264B0B5E}" presName="circ1" presStyleLbl="vennNode1" presStyleIdx="0" presStyleCnt="3"/>
      <dgm:spPr/>
      <dgm:t>
        <a:bodyPr/>
        <a:lstStyle/>
        <a:p>
          <a:endParaRPr lang="en-US"/>
        </a:p>
      </dgm:t>
    </dgm:pt>
    <dgm:pt modelId="{870CB02A-9F81-4340-B04B-507E2B27EC78}" type="pres">
      <dgm:prSet presAssocID="{2C8A5F78-4027-42CA-82E3-85C2264B0B5E}" presName="circ1Tx" presStyleLbl="revTx" presStyleIdx="0" presStyleCnt="0">
        <dgm:presLayoutVars>
          <dgm:chMax val="0"/>
          <dgm:chPref val="0"/>
          <dgm:bulletEnabled val="1"/>
        </dgm:presLayoutVars>
      </dgm:prSet>
      <dgm:spPr/>
      <dgm:t>
        <a:bodyPr/>
        <a:lstStyle/>
        <a:p>
          <a:endParaRPr lang="en-US"/>
        </a:p>
      </dgm:t>
    </dgm:pt>
    <dgm:pt modelId="{A367DFAD-4FFB-4672-BCC4-7E02FE84F9B0}" type="pres">
      <dgm:prSet presAssocID="{A21122B2-3E56-4B36-8D44-5CD958A9F0B4}" presName="circ2" presStyleLbl="vennNode1" presStyleIdx="1" presStyleCnt="3" custScaleX="97181" custScaleY="97638"/>
      <dgm:spPr/>
      <dgm:t>
        <a:bodyPr/>
        <a:lstStyle/>
        <a:p>
          <a:endParaRPr lang="en-US"/>
        </a:p>
      </dgm:t>
    </dgm:pt>
    <dgm:pt modelId="{DA495FA8-4827-4178-B57C-A42A8BCD81D3}" type="pres">
      <dgm:prSet presAssocID="{A21122B2-3E56-4B36-8D44-5CD958A9F0B4}" presName="circ2Tx" presStyleLbl="revTx" presStyleIdx="0" presStyleCnt="0">
        <dgm:presLayoutVars>
          <dgm:chMax val="0"/>
          <dgm:chPref val="0"/>
          <dgm:bulletEnabled val="1"/>
        </dgm:presLayoutVars>
      </dgm:prSet>
      <dgm:spPr/>
      <dgm:t>
        <a:bodyPr/>
        <a:lstStyle/>
        <a:p>
          <a:endParaRPr lang="en-US"/>
        </a:p>
      </dgm:t>
    </dgm:pt>
    <dgm:pt modelId="{04B6E4F2-E211-453D-9FF3-D0A44E22EBF3}" type="pres">
      <dgm:prSet presAssocID="{588CAFE3-077C-405B-8C77-BABCF3BE0CE8}" presName="circ3" presStyleLbl="vennNode1" presStyleIdx="2" presStyleCnt="3"/>
      <dgm:spPr/>
      <dgm:t>
        <a:bodyPr/>
        <a:lstStyle/>
        <a:p>
          <a:endParaRPr lang="en-US"/>
        </a:p>
      </dgm:t>
    </dgm:pt>
    <dgm:pt modelId="{717D663A-F367-43C9-B074-083ACD4A74DB}" type="pres">
      <dgm:prSet presAssocID="{588CAFE3-077C-405B-8C77-BABCF3BE0CE8}" presName="circ3Tx" presStyleLbl="revTx" presStyleIdx="0" presStyleCnt="0">
        <dgm:presLayoutVars>
          <dgm:chMax val="0"/>
          <dgm:chPref val="0"/>
          <dgm:bulletEnabled val="1"/>
        </dgm:presLayoutVars>
      </dgm:prSet>
      <dgm:spPr/>
      <dgm:t>
        <a:bodyPr/>
        <a:lstStyle/>
        <a:p>
          <a:endParaRPr lang="en-US"/>
        </a:p>
      </dgm:t>
    </dgm:pt>
  </dgm:ptLst>
  <dgm:cxnLst>
    <dgm:cxn modelId="{67BB9B0E-C4B9-419E-97D7-21DF232AAA6E}" srcId="{835BB03F-DB09-4BFB-AF39-868E817E3CB8}" destId="{2C8A5F78-4027-42CA-82E3-85C2264B0B5E}" srcOrd="0" destOrd="0" parTransId="{87E447CC-25B7-4990-83ED-452300D79E34}" sibTransId="{3C2485A3-3629-4036-A192-265CF5E11AEE}"/>
    <dgm:cxn modelId="{B8FC334E-0F4F-42DA-A05D-F34051495A84}" type="presOf" srcId="{588CAFE3-077C-405B-8C77-BABCF3BE0CE8}" destId="{717D663A-F367-43C9-B074-083ACD4A74DB}" srcOrd="1" destOrd="0" presId="urn:microsoft.com/office/officeart/2005/8/layout/venn1"/>
    <dgm:cxn modelId="{656F3694-3A84-4878-BE3B-066D21C93808}" type="presOf" srcId="{588CAFE3-077C-405B-8C77-BABCF3BE0CE8}" destId="{04B6E4F2-E211-453D-9FF3-D0A44E22EBF3}" srcOrd="0" destOrd="0" presId="urn:microsoft.com/office/officeart/2005/8/layout/venn1"/>
    <dgm:cxn modelId="{C9C04143-35C8-4C09-B517-AF7AFBEDA35F}" type="presOf" srcId="{2C8A5F78-4027-42CA-82E3-85C2264B0B5E}" destId="{089D925D-E11C-45AC-BB3B-542DD2C174E6}" srcOrd="0" destOrd="0" presId="urn:microsoft.com/office/officeart/2005/8/layout/venn1"/>
    <dgm:cxn modelId="{08E02EBF-584A-46DD-926A-E3DC9D326434}" srcId="{835BB03F-DB09-4BFB-AF39-868E817E3CB8}" destId="{588CAFE3-077C-405B-8C77-BABCF3BE0CE8}" srcOrd="2" destOrd="0" parTransId="{826C6B8F-FF48-461E-8890-5CA39AA17458}" sibTransId="{93E3E964-8A39-4D3D-8E66-1C595A40AF7A}"/>
    <dgm:cxn modelId="{01F77E29-4AAC-4DA2-9E90-31C0BBABFA3D}" type="presOf" srcId="{A21122B2-3E56-4B36-8D44-5CD958A9F0B4}" destId="{DA495FA8-4827-4178-B57C-A42A8BCD81D3}" srcOrd="1" destOrd="0" presId="urn:microsoft.com/office/officeart/2005/8/layout/venn1"/>
    <dgm:cxn modelId="{4214269A-D92D-43B7-B244-FA73B530F331}" type="presOf" srcId="{A21122B2-3E56-4B36-8D44-5CD958A9F0B4}" destId="{A367DFAD-4FFB-4672-BCC4-7E02FE84F9B0}" srcOrd="0" destOrd="0" presId="urn:microsoft.com/office/officeart/2005/8/layout/venn1"/>
    <dgm:cxn modelId="{FEFAF3FF-2E38-4777-8C18-9B167EFCFAB8}" type="presOf" srcId="{2C8A5F78-4027-42CA-82E3-85C2264B0B5E}" destId="{870CB02A-9F81-4340-B04B-507E2B27EC78}" srcOrd="1" destOrd="0" presId="urn:microsoft.com/office/officeart/2005/8/layout/venn1"/>
    <dgm:cxn modelId="{D7FD4854-BD81-41AF-AEE3-67EFFE8BBD46}" srcId="{835BB03F-DB09-4BFB-AF39-868E817E3CB8}" destId="{A21122B2-3E56-4B36-8D44-5CD958A9F0B4}" srcOrd="1" destOrd="0" parTransId="{99C0894A-768B-4221-89AB-FFAD885FCA5C}" sibTransId="{E8D67AE8-F370-4A56-B5C0-F5F7D496AE00}"/>
    <dgm:cxn modelId="{4CFFC308-7162-4FEB-BBA5-89BA7CB3A000}" type="presOf" srcId="{835BB03F-DB09-4BFB-AF39-868E817E3CB8}" destId="{7C95EAC6-D2AD-4811-A404-AA9DE0CB765E}" srcOrd="0" destOrd="0" presId="urn:microsoft.com/office/officeart/2005/8/layout/venn1"/>
    <dgm:cxn modelId="{39AAF25D-6F88-460D-B7B4-EB131B89D9B7}" type="presParOf" srcId="{7C95EAC6-D2AD-4811-A404-AA9DE0CB765E}" destId="{089D925D-E11C-45AC-BB3B-542DD2C174E6}" srcOrd="0" destOrd="0" presId="urn:microsoft.com/office/officeart/2005/8/layout/venn1"/>
    <dgm:cxn modelId="{B8B62944-243C-46AA-9ECF-25C4BA968583}" type="presParOf" srcId="{7C95EAC6-D2AD-4811-A404-AA9DE0CB765E}" destId="{870CB02A-9F81-4340-B04B-507E2B27EC78}" srcOrd="1" destOrd="0" presId="urn:microsoft.com/office/officeart/2005/8/layout/venn1"/>
    <dgm:cxn modelId="{DD75A895-A56D-4D5B-BAA2-8CD50123BF96}" type="presParOf" srcId="{7C95EAC6-D2AD-4811-A404-AA9DE0CB765E}" destId="{A367DFAD-4FFB-4672-BCC4-7E02FE84F9B0}" srcOrd="2" destOrd="0" presId="urn:microsoft.com/office/officeart/2005/8/layout/venn1"/>
    <dgm:cxn modelId="{B7220730-51E7-4E07-B83C-5304F97E1E36}" type="presParOf" srcId="{7C95EAC6-D2AD-4811-A404-AA9DE0CB765E}" destId="{DA495FA8-4827-4178-B57C-A42A8BCD81D3}" srcOrd="3" destOrd="0" presId="urn:microsoft.com/office/officeart/2005/8/layout/venn1"/>
    <dgm:cxn modelId="{BBE98BB2-F7A9-4BC3-9E8B-4F6CC5C25C31}" type="presParOf" srcId="{7C95EAC6-D2AD-4811-A404-AA9DE0CB765E}" destId="{04B6E4F2-E211-453D-9FF3-D0A44E22EBF3}" srcOrd="4" destOrd="0" presId="urn:microsoft.com/office/officeart/2005/8/layout/venn1"/>
    <dgm:cxn modelId="{494C3239-BF02-4DCA-8DD6-4440CC65CA61}" type="presParOf" srcId="{7C95EAC6-D2AD-4811-A404-AA9DE0CB765E}" destId="{717D663A-F367-43C9-B074-083ACD4A74DB}"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5BB03F-DB09-4BFB-AF39-868E817E3CB8}" type="doc">
      <dgm:prSet loTypeId="urn:microsoft.com/office/officeart/2005/8/layout/venn1" loCatId="relationship" qsTypeId="urn:microsoft.com/office/officeart/2005/8/quickstyle/simple1" qsCatId="simple" csTypeId="urn:microsoft.com/office/officeart/2005/8/colors/colorful1#4" csCatId="colorful" phldr="1"/>
      <dgm:spPr/>
    </dgm:pt>
    <dgm:pt modelId="{2C8A5F78-4027-42CA-82E3-85C2264B0B5E}">
      <dgm:prSet phldrT="[Text]" custT="1"/>
      <dgm:spPr/>
      <dgm:t>
        <a:bodyPr/>
        <a:lstStyle/>
        <a:p>
          <a:endParaRPr lang="en-US" sz="2400" b="1" dirty="0">
            <a:latin typeface="+mj-lt"/>
          </a:endParaRPr>
        </a:p>
      </dgm:t>
    </dgm:pt>
    <dgm:pt modelId="{87E447CC-25B7-4990-83ED-452300D79E34}" type="parTrans" cxnId="{67BB9B0E-C4B9-419E-97D7-21DF232AAA6E}">
      <dgm:prSet/>
      <dgm:spPr/>
      <dgm:t>
        <a:bodyPr/>
        <a:lstStyle/>
        <a:p>
          <a:endParaRPr lang="en-US"/>
        </a:p>
      </dgm:t>
    </dgm:pt>
    <dgm:pt modelId="{3C2485A3-3629-4036-A192-265CF5E11AEE}" type="sibTrans" cxnId="{67BB9B0E-C4B9-419E-97D7-21DF232AAA6E}">
      <dgm:prSet/>
      <dgm:spPr/>
      <dgm:t>
        <a:bodyPr/>
        <a:lstStyle/>
        <a:p>
          <a:endParaRPr lang="en-US"/>
        </a:p>
      </dgm:t>
    </dgm:pt>
    <dgm:pt modelId="{A21122B2-3E56-4B36-8D44-5CD958A9F0B4}">
      <dgm:prSet phldrT="[Text]" custT="1"/>
      <dgm:spPr/>
      <dgm:t>
        <a:bodyPr/>
        <a:lstStyle/>
        <a:p>
          <a:endParaRPr lang="en-US" sz="2400" b="1" dirty="0">
            <a:latin typeface="+mj-lt"/>
          </a:endParaRPr>
        </a:p>
      </dgm:t>
    </dgm:pt>
    <dgm:pt modelId="{99C0894A-768B-4221-89AB-FFAD885FCA5C}" type="parTrans" cxnId="{D7FD4854-BD81-41AF-AEE3-67EFFE8BBD46}">
      <dgm:prSet/>
      <dgm:spPr/>
      <dgm:t>
        <a:bodyPr/>
        <a:lstStyle/>
        <a:p>
          <a:endParaRPr lang="en-US"/>
        </a:p>
      </dgm:t>
    </dgm:pt>
    <dgm:pt modelId="{E8D67AE8-F370-4A56-B5C0-F5F7D496AE00}" type="sibTrans" cxnId="{D7FD4854-BD81-41AF-AEE3-67EFFE8BBD46}">
      <dgm:prSet/>
      <dgm:spPr/>
      <dgm:t>
        <a:bodyPr/>
        <a:lstStyle/>
        <a:p>
          <a:endParaRPr lang="en-US"/>
        </a:p>
      </dgm:t>
    </dgm:pt>
    <dgm:pt modelId="{588CAFE3-077C-405B-8C77-BABCF3BE0CE8}">
      <dgm:prSet phldrT="[Text]" custT="1"/>
      <dgm:spPr/>
      <dgm:t>
        <a:bodyPr/>
        <a:lstStyle/>
        <a:p>
          <a:r>
            <a:rPr lang="en-US" sz="2800" b="1" dirty="0">
              <a:latin typeface="+mj-lt"/>
              <a:ea typeface="Cambria Math" pitchFamily="18" charset="0"/>
            </a:rPr>
            <a:t>APPR</a:t>
          </a:r>
          <a:endParaRPr lang="en-US" sz="3200" b="1" dirty="0">
            <a:latin typeface="+mj-lt"/>
            <a:ea typeface="Cambria Math" pitchFamily="18" charset="0"/>
          </a:endParaRPr>
        </a:p>
      </dgm:t>
    </dgm:pt>
    <dgm:pt modelId="{826C6B8F-FF48-461E-8890-5CA39AA17458}" type="parTrans" cxnId="{08E02EBF-584A-46DD-926A-E3DC9D326434}">
      <dgm:prSet/>
      <dgm:spPr/>
      <dgm:t>
        <a:bodyPr/>
        <a:lstStyle/>
        <a:p>
          <a:endParaRPr lang="en-US"/>
        </a:p>
      </dgm:t>
    </dgm:pt>
    <dgm:pt modelId="{93E3E964-8A39-4D3D-8E66-1C595A40AF7A}" type="sibTrans" cxnId="{08E02EBF-584A-46DD-926A-E3DC9D326434}">
      <dgm:prSet/>
      <dgm:spPr/>
      <dgm:t>
        <a:bodyPr/>
        <a:lstStyle/>
        <a:p>
          <a:endParaRPr lang="en-US"/>
        </a:p>
      </dgm:t>
    </dgm:pt>
    <dgm:pt modelId="{7C95EAC6-D2AD-4811-A404-AA9DE0CB765E}" type="pres">
      <dgm:prSet presAssocID="{835BB03F-DB09-4BFB-AF39-868E817E3CB8}" presName="compositeShape" presStyleCnt="0">
        <dgm:presLayoutVars>
          <dgm:chMax val="7"/>
          <dgm:dir/>
          <dgm:resizeHandles val="exact"/>
        </dgm:presLayoutVars>
      </dgm:prSet>
      <dgm:spPr/>
    </dgm:pt>
    <dgm:pt modelId="{089D925D-E11C-45AC-BB3B-542DD2C174E6}" type="pres">
      <dgm:prSet presAssocID="{2C8A5F78-4027-42CA-82E3-85C2264B0B5E}" presName="circ1" presStyleLbl="vennNode1" presStyleIdx="0" presStyleCnt="3" custScaleX="108430" custScaleY="107820"/>
      <dgm:spPr/>
      <dgm:t>
        <a:bodyPr/>
        <a:lstStyle/>
        <a:p>
          <a:endParaRPr lang="en-US"/>
        </a:p>
      </dgm:t>
    </dgm:pt>
    <dgm:pt modelId="{870CB02A-9F81-4340-B04B-507E2B27EC78}" type="pres">
      <dgm:prSet presAssocID="{2C8A5F78-4027-42CA-82E3-85C2264B0B5E}" presName="circ1Tx" presStyleLbl="revTx" presStyleIdx="0" presStyleCnt="0">
        <dgm:presLayoutVars>
          <dgm:chMax val="0"/>
          <dgm:chPref val="0"/>
          <dgm:bulletEnabled val="1"/>
        </dgm:presLayoutVars>
      </dgm:prSet>
      <dgm:spPr/>
      <dgm:t>
        <a:bodyPr/>
        <a:lstStyle/>
        <a:p>
          <a:endParaRPr lang="en-US"/>
        </a:p>
      </dgm:t>
    </dgm:pt>
    <dgm:pt modelId="{A367DFAD-4FFB-4672-BCC4-7E02FE84F9B0}" type="pres">
      <dgm:prSet presAssocID="{A21122B2-3E56-4B36-8D44-5CD958A9F0B4}" presName="circ2" presStyleLbl="vennNode1" presStyleIdx="1" presStyleCnt="3" custScaleX="105972" custScaleY="102346"/>
      <dgm:spPr/>
      <dgm:t>
        <a:bodyPr/>
        <a:lstStyle/>
        <a:p>
          <a:endParaRPr lang="en-US"/>
        </a:p>
      </dgm:t>
    </dgm:pt>
    <dgm:pt modelId="{DA495FA8-4827-4178-B57C-A42A8BCD81D3}" type="pres">
      <dgm:prSet presAssocID="{A21122B2-3E56-4B36-8D44-5CD958A9F0B4}" presName="circ2Tx" presStyleLbl="revTx" presStyleIdx="0" presStyleCnt="0">
        <dgm:presLayoutVars>
          <dgm:chMax val="0"/>
          <dgm:chPref val="0"/>
          <dgm:bulletEnabled val="1"/>
        </dgm:presLayoutVars>
      </dgm:prSet>
      <dgm:spPr/>
      <dgm:t>
        <a:bodyPr/>
        <a:lstStyle/>
        <a:p>
          <a:endParaRPr lang="en-US"/>
        </a:p>
      </dgm:t>
    </dgm:pt>
    <dgm:pt modelId="{04B6E4F2-E211-453D-9FF3-D0A44E22EBF3}" type="pres">
      <dgm:prSet presAssocID="{588CAFE3-077C-405B-8C77-BABCF3BE0CE8}" presName="circ3" presStyleLbl="vennNode1" presStyleIdx="2" presStyleCnt="3" custScaleX="107140" custScaleY="106436"/>
      <dgm:spPr/>
      <dgm:t>
        <a:bodyPr/>
        <a:lstStyle/>
        <a:p>
          <a:endParaRPr lang="en-US"/>
        </a:p>
      </dgm:t>
    </dgm:pt>
    <dgm:pt modelId="{717D663A-F367-43C9-B074-083ACD4A74DB}" type="pres">
      <dgm:prSet presAssocID="{588CAFE3-077C-405B-8C77-BABCF3BE0CE8}" presName="circ3Tx" presStyleLbl="revTx" presStyleIdx="0" presStyleCnt="0">
        <dgm:presLayoutVars>
          <dgm:chMax val="0"/>
          <dgm:chPref val="0"/>
          <dgm:bulletEnabled val="1"/>
        </dgm:presLayoutVars>
      </dgm:prSet>
      <dgm:spPr/>
      <dgm:t>
        <a:bodyPr/>
        <a:lstStyle/>
        <a:p>
          <a:endParaRPr lang="en-US"/>
        </a:p>
      </dgm:t>
    </dgm:pt>
  </dgm:ptLst>
  <dgm:cxnLst>
    <dgm:cxn modelId="{B10CC889-0C60-46D3-BB3A-4AE23055400A}" type="presOf" srcId="{588CAFE3-077C-405B-8C77-BABCF3BE0CE8}" destId="{717D663A-F367-43C9-B074-083ACD4A74DB}" srcOrd="1" destOrd="0" presId="urn:microsoft.com/office/officeart/2005/8/layout/venn1"/>
    <dgm:cxn modelId="{D7FD4854-BD81-41AF-AEE3-67EFFE8BBD46}" srcId="{835BB03F-DB09-4BFB-AF39-868E817E3CB8}" destId="{A21122B2-3E56-4B36-8D44-5CD958A9F0B4}" srcOrd="1" destOrd="0" parTransId="{99C0894A-768B-4221-89AB-FFAD885FCA5C}" sibTransId="{E8D67AE8-F370-4A56-B5C0-F5F7D496AE00}"/>
    <dgm:cxn modelId="{A5BB34D3-6366-478E-B63C-0537B93E0878}" type="presOf" srcId="{A21122B2-3E56-4B36-8D44-5CD958A9F0B4}" destId="{DA495FA8-4827-4178-B57C-A42A8BCD81D3}" srcOrd="1" destOrd="0" presId="urn:microsoft.com/office/officeart/2005/8/layout/venn1"/>
    <dgm:cxn modelId="{060E63CC-283B-4429-AF00-2A3EB1190AF1}" type="presOf" srcId="{2C8A5F78-4027-42CA-82E3-85C2264B0B5E}" destId="{870CB02A-9F81-4340-B04B-507E2B27EC78}" srcOrd="1" destOrd="0" presId="urn:microsoft.com/office/officeart/2005/8/layout/venn1"/>
    <dgm:cxn modelId="{67BB9B0E-C4B9-419E-97D7-21DF232AAA6E}" srcId="{835BB03F-DB09-4BFB-AF39-868E817E3CB8}" destId="{2C8A5F78-4027-42CA-82E3-85C2264B0B5E}" srcOrd="0" destOrd="0" parTransId="{87E447CC-25B7-4990-83ED-452300D79E34}" sibTransId="{3C2485A3-3629-4036-A192-265CF5E11AEE}"/>
    <dgm:cxn modelId="{F14AA179-F23E-403F-8C7A-981453DF22F3}" type="presOf" srcId="{835BB03F-DB09-4BFB-AF39-868E817E3CB8}" destId="{7C95EAC6-D2AD-4811-A404-AA9DE0CB765E}" srcOrd="0" destOrd="0" presId="urn:microsoft.com/office/officeart/2005/8/layout/venn1"/>
    <dgm:cxn modelId="{A735DE7D-7F56-494F-A49D-2C37C216BA1E}" type="presOf" srcId="{2C8A5F78-4027-42CA-82E3-85C2264B0B5E}" destId="{089D925D-E11C-45AC-BB3B-542DD2C174E6}" srcOrd="0" destOrd="0" presId="urn:microsoft.com/office/officeart/2005/8/layout/venn1"/>
    <dgm:cxn modelId="{C91361A2-54B0-4C0D-8EF7-49F20CA1AD2D}" type="presOf" srcId="{588CAFE3-077C-405B-8C77-BABCF3BE0CE8}" destId="{04B6E4F2-E211-453D-9FF3-D0A44E22EBF3}" srcOrd="0" destOrd="0" presId="urn:microsoft.com/office/officeart/2005/8/layout/venn1"/>
    <dgm:cxn modelId="{08E02EBF-584A-46DD-926A-E3DC9D326434}" srcId="{835BB03F-DB09-4BFB-AF39-868E817E3CB8}" destId="{588CAFE3-077C-405B-8C77-BABCF3BE0CE8}" srcOrd="2" destOrd="0" parTransId="{826C6B8F-FF48-461E-8890-5CA39AA17458}" sibTransId="{93E3E964-8A39-4D3D-8E66-1C595A40AF7A}"/>
    <dgm:cxn modelId="{C804B5E0-C07E-403E-BC48-9B047AAFC333}" type="presOf" srcId="{A21122B2-3E56-4B36-8D44-5CD958A9F0B4}" destId="{A367DFAD-4FFB-4672-BCC4-7E02FE84F9B0}" srcOrd="0" destOrd="0" presId="urn:microsoft.com/office/officeart/2005/8/layout/venn1"/>
    <dgm:cxn modelId="{4AADB77A-8C0B-417C-B6FF-0F537DCFB09F}" type="presParOf" srcId="{7C95EAC6-D2AD-4811-A404-AA9DE0CB765E}" destId="{089D925D-E11C-45AC-BB3B-542DD2C174E6}" srcOrd="0" destOrd="0" presId="urn:microsoft.com/office/officeart/2005/8/layout/venn1"/>
    <dgm:cxn modelId="{CE3A9458-0AE5-4EC1-9C3F-6F20BE8B44DE}" type="presParOf" srcId="{7C95EAC6-D2AD-4811-A404-AA9DE0CB765E}" destId="{870CB02A-9F81-4340-B04B-507E2B27EC78}" srcOrd="1" destOrd="0" presId="urn:microsoft.com/office/officeart/2005/8/layout/venn1"/>
    <dgm:cxn modelId="{CE835B60-67A3-42E2-B6FE-4A272F5488D1}" type="presParOf" srcId="{7C95EAC6-D2AD-4811-A404-AA9DE0CB765E}" destId="{A367DFAD-4FFB-4672-BCC4-7E02FE84F9B0}" srcOrd="2" destOrd="0" presId="urn:microsoft.com/office/officeart/2005/8/layout/venn1"/>
    <dgm:cxn modelId="{B79C6933-656C-440F-894F-137E12A7EBAF}" type="presParOf" srcId="{7C95EAC6-D2AD-4811-A404-AA9DE0CB765E}" destId="{DA495FA8-4827-4178-B57C-A42A8BCD81D3}" srcOrd="3" destOrd="0" presId="urn:microsoft.com/office/officeart/2005/8/layout/venn1"/>
    <dgm:cxn modelId="{7A291BCD-1013-43A9-910C-200F6AF616ED}" type="presParOf" srcId="{7C95EAC6-D2AD-4811-A404-AA9DE0CB765E}" destId="{04B6E4F2-E211-453D-9FF3-D0A44E22EBF3}" srcOrd="4" destOrd="0" presId="urn:microsoft.com/office/officeart/2005/8/layout/venn1"/>
    <dgm:cxn modelId="{E914A6A1-F2D6-44AB-8C2C-6B4BCA0E5480}" type="presParOf" srcId="{7C95EAC6-D2AD-4811-A404-AA9DE0CB765E}" destId="{717D663A-F367-43C9-B074-083ACD4A74DB}"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ABFD37-63BF-498C-8CD5-CAE68E206E26}" type="doc">
      <dgm:prSet loTypeId="urn:microsoft.com/office/officeart/2005/8/layout/equation1" loCatId="process" qsTypeId="urn:microsoft.com/office/officeart/2005/8/quickstyle/simple1#1" qsCatId="simple" csTypeId="urn:microsoft.com/office/officeart/2005/8/colors/colorful1" csCatId="colorful" phldr="1"/>
      <dgm:spPr/>
    </dgm:pt>
    <dgm:pt modelId="{7703E8F5-8E58-45BF-93A9-B4DC5BE5BC0D}">
      <dgm:prSet phldrT="[Text]" custT="1"/>
      <dgm:spPr/>
      <dgm:t>
        <a:bodyPr/>
        <a:lstStyle/>
        <a:p>
          <a:r>
            <a:rPr lang="en-US" sz="2800" dirty="0" smtClean="0"/>
            <a:t>60%</a:t>
          </a:r>
        </a:p>
        <a:p>
          <a:r>
            <a:rPr lang="en-US" sz="2800" dirty="0" smtClean="0"/>
            <a:t>EBOP</a:t>
          </a:r>
        </a:p>
      </dgm:t>
    </dgm:pt>
    <dgm:pt modelId="{77FBE976-3B96-4189-9CBF-5252EF1A74B4}" type="parTrans" cxnId="{D46E99B3-675C-4B84-AADD-F4BA9E268991}">
      <dgm:prSet/>
      <dgm:spPr/>
      <dgm:t>
        <a:bodyPr/>
        <a:lstStyle/>
        <a:p>
          <a:endParaRPr lang="en-US"/>
        </a:p>
      </dgm:t>
    </dgm:pt>
    <dgm:pt modelId="{387C76A1-9F56-49DB-8E49-D0C72CB7BD4A}" type="sibTrans" cxnId="{D46E99B3-675C-4B84-AADD-F4BA9E268991}">
      <dgm:prSet/>
      <dgm:spPr/>
      <dgm:t>
        <a:bodyPr/>
        <a:lstStyle/>
        <a:p>
          <a:endParaRPr lang="en-US" dirty="0"/>
        </a:p>
      </dgm:t>
    </dgm:pt>
    <dgm:pt modelId="{14AFBC0A-8B97-42B5-91AD-741C649E0489}">
      <dgm:prSet phldrT="[Text]" custT="1"/>
      <dgm:spPr/>
      <dgm:t>
        <a:bodyPr/>
        <a:lstStyle/>
        <a:p>
          <a:r>
            <a:rPr lang="en-US" sz="2800" dirty="0" smtClean="0"/>
            <a:t>20%</a:t>
          </a:r>
        </a:p>
        <a:p>
          <a:r>
            <a:rPr lang="en-US" sz="2800" dirty="0" smtClean="0"/>
            <a:t>Growth</a:t>
          </a:r>
          <a:endParaRPr lang="en-US" sz="2800" dirty="0"/>
        </a:p>
      </dgm:t>
    </dgm:pt>
    <dgm:pt modelId="{C51E3EF0-54B3-4467-90E1-1C1755209886}" type="parTrans" cxnId="{53065BB1-008A-4B07-BDD4-BBEB61FCCC5C}">
      <dgm:prSet/>
      <dgm:spPr/>
      <dgm:t>
        <a:bodyPr/>
        <a:lstStyle/>
        <a:p>
          <a:endParaRPr lang="en-US"/>
        </a:p>
      </dgm:t>
    </dgm:pt>
    <dgm:pt modelId="{F48766FC-2AC3-457E-9018-DF0CE66A7626}" type="sibTrans" cxnId="{53065BB1-008A-4B07-BDD4-BBEB61FCCC5C}">
      <dgm:prSet/>
      <dgm:spPr/>
      <dgm:t>
        <a:bodyPr/>
        <a:lstStyle/>
        <a:p>
          <a:endParaRPr lang="en-US" dirty="0"/>
        </a:p>
      </dgm:t>
    </dgm:pt>
    <dgm:pt modelId="{D9F24F2B-C559-4DBA-8F3E-60FEA8A9A2A3}">
      <dgm:prSet phldrT="[Text]" custT="1"/>
      <dgm:spPr/>
      <dgm:t>
        <a:bodyPr/>
        <a:lstStyle/>
        <a:p>
          <a:r>
            <a:rPr lang="en-US" sz="2800" dirty="0" smtClean="0"/>
            <a:t>100%</a:t>
          </a:r>
          <a:endParaRPr lang="en-US" sz="2800" dirty="0"/>
        </a:p>
      </dgm:t>
    </dgm:pt>
    <dgm:pt modelId="{2DADB72D-3DD9-414E-9BB6-D09475D32473}" type="parTrans" cxnId="{D21B6F27-7DC1-4D99-A9AC-E022C1FBC313}">
      <dgm:prSet/>
      <dgm:spPr/>
      <dgm:t>
        <a:bodyPr/>
        <a:lstStyle/>
        <a:p>
          <a:endParaRPr lang="en-US"/>
        </a:p>
      </dgm:t>
    </dgm:pt>
    <dgm:pt modelId="{FF51C6CC-21D0-41C9-B065-4E7B518327DD}" type="sibTrans" cxnId="{D21B6F27-7DC1-4D99-A9AC-E022C1FBC313}">
      <dgm:prSet/>
      <dgm:spPr/>
      <dgm:t>
        <a:bodyPr/>
        <a:lstStyle/>
        <a:p>
          <a:endParaRPr lang="en-US"/>
        </a:p>
      </dgm:t>
    </dgm:pt>
    <dgm:pt modelId="{A2F5094E-7CB9-4978-AE26-0F8E9BC1F437}">
      <dgm:prSet custT="1"/>
      <dgm:spPr/>
      <dgm:t>
        <a:bodyPr/>
        <a:lstStyle/>
        <a:p>
          <a:r>
            <a:rPr lang="en-US" sz="2800" dirty="0" smtClean="0"/>
            <a:t>20%</a:t>
          </a:r>
        </a:p>
        <a:p>
          <a:r>
            <a:rPr lang="en-US" sz="2800" dirty="0" smtClean="0"/>
            <a:t>Local</a:t>
          </a:r>
          <a:endParaRPr lang="en-US" sz="2800" dirty="0"/>
        </a:p>
      </dgm:t>
    </dgm:pt>
    <dgm:pt modelId="{D64B20B6-9BE9-4804-8A68-D6E7370F9239}" type="parTrans" cxnId="{1F5ADBEC-5B62-472F-9725-926015B96E62}">
      <dgm:prSet/>
      <dgm:spPr/>
      <dgm:t>
        <a:bodyPr/>
        <a:lstStyle/>
        <a:p>
          <a:endParaRPr lang="en-US"/>
        </a:p>
      </dgm:t>
    </dgm:pt>
    <dgm:pt modelId="{23CB996A-1AD0-469C-A827-ACCCBCED3A82}" type="sibTrans" cxnId="{1F5ADBEC-5B62-472F-9725-926015B96E62}">
      <dgm:prSet/>
      <dgm:spPr/>
      <dgm:t>
        <a:bodyPr/>
        <a:lstStyle/>
        <a:p>
          <a:endParaRPr lang="en-US" dirty="0"/>
        </a:p>
      </dgm:t>
    </dgm:pt>
    <dgm:pt modelId="{BEBF2B57-DFED-4728-ABD4-D00E96B4EFEF}" type="pres">
      <dgm:prSet presAssocID="{A5ABFD37-63BF-498C-8CD5-CAE68E206E26}" presName="linearFlow" presStyleCnt="0">
        <dgm:presLayoutVars>
          <dgm:dir/>
          <dgm:resizeHandles val="exact"/>
        </dgm:presLayoutVars>
      </dgm:prSet>
      <dgm:spPr/>
    </dgm:pt>
    <dgm:pt modelId="{F136DDC6-260B-43F7-8B96-710DE7A42988}" type="pres">
      <dgm:prSet presAssocID="{7703E8F5-8E58-45BF-93A9-B4DC5BE5BC0D}" presName="node" presStyleLbl="node1" presStyleIdx="0" presStyleCnt="4" custScaleX="311998" custScaleY="342822">
        <dgm:presLayoutVars>
          <dgm:bulletEnabled val="1"/>
        </dgm:presLayoutVars>
      </dgm:prSet>
      <dgm:spPr/>
      <dgm:t>
        <a:bodyPr/>
        <a:lstStyle/>
        <a:p>
          <a:endParaRPr lang="en-US"/>
        </a:p>
      </dgm:t>
    </dgm:pt>
    <dgm:pt modelId="{9D2E553C-FACA-4BA0-B99A-A34673FF5C09}" type="pres">
      <dgm:prSet presAssocID="{387C76A1-9F56-49DB-8E49-D0C72CB7BD4A}" presName="spacerL" presStyleCnt="0"/>
      <dgm:spPr/>
    </dgm:pt>
    <dgm:pt modelId="{145069B1-9CFF-4231-AAA3-91B8B2271341}" type="pres">
      <dgm:prSet presAssocID="{387C76A1-9F56-49DB-8E49-D0C72CB7BD4A}" presName="sibTrans" presStyleLbl="sibTrans2D1" presStyleIdx="0" presStyleCnt="3"/>
      <dgm:spPr/>
      <dgm:t>
        <a:bodyPr/>
        <a:lstStyle/>
        <a:p>
          <a:endParaRPr lang="en-US"/>
        </a:p>
      </dgm:t>
    </dgm:pt>
    <dgm:pt modelId="{ABDA3C7A-2CA9-4BFB-8A29-1B55C7ED0461}" type="pres">
      <dgm:prSet presAssocID="{387C76A1-9F56-49DB-8E49-D0C72CB7BD4A}" presName="spacerR" presStyleCnt="0"/>
      <dgm:spPr/>
    </dgm:pt>
    <dgm:pt modelId="{D98F8D2C-5E64-43BA-AAF8-890C228EE43E}" type="pres">
      <dgm:prSet presAssocID="{14AFBC0A-8B97-42B5-91AD-741C649E0489}" presName="node" presStyleLbl="node1" presStyleIdx="1" presStyleCnt="4" custScaleX="311998" custScaleY="342822">
        <dgm:presLayoutVars>
          <dgm:bulletEnabled val="1"/>
        </dgm:presLayoutVars>
      </dgm:prSet>
      <dgm:spPr/>
      <dgm:t>
        <a:bodyPr/>
        <a:lstStyle/>
        <a:p>
          <a:endParaRPr lang="en-US"/>
        </a:p>
      </dgm:t>
    </dgm:pt>
    <dgm:pt modelId="{9F199A2A-811B-4284-9C2C-1D52F2E5282A}" type="pres">
      <dgm:prSet presAssocID="{F48766FC-2AC3-457E-9018-DF0CE66A7626}" presName="spacerL" presStyleCnt="0"/>
      <dgm:spPr/>
    </dgm:pt>
    <dgm:pt modelId="{C9079659-AD92-4097-BFA4-F00A64BDCEAD}" type="pres">
      <dgm:prSet presAssocID="{F48766FC-2AC3-457E-9018-DF0CE66A7626}" presName="sibTrans" presStyleLbl="sibTrans2D1" presStyleIdx="1" presStyleCnt="3"/>
      <dgm:spPr/>
      <dgm:t>
        <a:bodyPr/>
        <a:lstStyle/>
        <a:p>
          <a:endParaRPr lang="en-US"/>
        </a:p>
      </dgm:t>
    </dgm:pt>
    <dgm:pt modelId="{617126DA-03A7-45C0-BCE7-6D1F0ED1CA6F}" type="pres">
      <dgm:prSet presAssocID="{F48766FC-2AC3-457E-9018-DF0CE66A7626}" presName="spacerR" presStyleCnt="0"/>
      <dgm:spPr/>
    </dgm:pt>
    <dgm:pt modelId="{E0F0C94C-5757-4C81-9527-A04DBAAE2EDA}" type="pres">
      <dgm:prSet presAssocID="{A2F5094E-7CB9-4978-AE26-0F8E9BC1F437}" presName="node" presStyleLbl="node1" presStyleIdx="2" presStyleCnt="4" custScaleX="311998" custScaleY="342822">
        <dgm:presLayoutVars>
          <dgm:bulletEnabled val="1"/>
        </dgm:presLayoutVars>
      </dgm:prSet>
      <dgm:spPr/>
      <dgm:t>
        <a:bodyPr/>
        <a:lstStyle/>
        <a:p>
          <a:endParaRPr lang="en-US"/>
        </a:p>
      </dgm:t>
    </dgm:pt>
    <dgm:pt modelId="{4E91C886-617E-4776-A720-55E91F93A5C7}" type="pres">
      <dgm:prSet presAssocID="{23CB996A-1AD0-469C-A827-ACCCBCED3A82}" presName="spacerL" presStyleCnt="0"/>
      <dgm:spPr/>
    </dgm:pt>
    <dgm:pt modelId="{CA72A302-79C2-4FF0-A3DD-65838272CEED}" type="pres">
      <dgm:prSet presAssocID="{23CB996A-1AD0-469C-A827-ACCCBCED3A82}" presName="sibTrans" presStyleLbl="sibTrans2D1" presStyleIdx="2" presStyleCnt="3"/>
      <dgm:spPr/>
      <dgm:t>
        <a:bodyPr/>
        <a:lstStyle/>
        <a:p>
          <a:endParaRPr lang="en-US"/>
        </a:p>
      </dgm:t>
    </dgm:pt>
    <dgm:pt modelId="{B7A154D6-38A2-4B9F-9379-8E0BD094E2DE}" type="pres">
      <dgm:prSet presAssocID="{23CB996A-1AD0-469C-A827-ACCCBCED3A82}" presName="spacerR" presStyleCnt="0"/>
      <dgm:spPr/>
    </dgm:pt>
    <dgm:pt modelId="{404BB554-354E-4EE1-BAC1-0B90FDE061EF}" type="pres">
      <dgm:prSet presAssocID="{D9F24F2B-C559-4DBA-8F3E-60FEA8A9A2A3}" presName="node" presStyleLbl="node1" presStyleIdx="3" presStyleCnt="4" custScaleX="311998" custScaleY="342822">
        <dgm:presLayoutVars>
          <dgm:bulletEnabled val="1"/>
        </dgm:presLayoutVars>
      </dgm:prSet>
      <dgm:spPr/>
      <dgm:t>
        <a:bodyPr/>
        <a:lstStyle/>
        <a:p>
          <a:endParaRPr lang="en-US"/>
        </a:p>
      </dgm:t>
    </dgm:pt>
  </dgm:ptLst>
  <dgm:cxnLst>
    <dgm:cxn modelId="{F6F68973-0FF3-4DB4-8EF2-FD0D3663C8B4}" type="presOf" srcId="{387C76A1-9F56-49DB-8E49-D0C72CB7BD4A}" destId="{145069B1-9CFF-4231-AAA3-91B8B2271341}" srcOrd="0" destOrd="0" presId="urn:microsoft.com/office/officeart/2005/8/layout/equation1"/>
    <dgm:cxn modelId="{831641C3-E703-4C12-BC70-8636C3CAC76F}" type="presOf" srcId="{14AFBC0A-8B97-42B5-91AD-741C649E0489}" destId="{D98F8D2C-5E64-43BA-AAF8-890C228EE43E}" srcOrd="0" destOrd="0" presId="urn:microsoft.com/office/officeart/2005/8/layout/equation1"/>
    <dgm:cxn modelId="{1F5ADBEC-5B62-472F-9725-926015B96E62}" srcId="{A5ABFD37-63BF-498C-8CD5-CAE68E206E26}" destId="{A2F5094E-7CB9-4978-AE26-0F8E9BC1F437}" srcOrd="2" destOrd="0" parTransId="{D64B20B6-9BE9-4804-8A68-D6E7370F9239}" sibTransId="{23CB996A-1AD0-469C-A827-ACCCBCED3A82}"/>
    <dgm:cxn modelId="{53065BB1-008A-4B07-BDD4-BBEB61FCCC5C}" srcId="{A5ABFD37-63BF-498C-8CD5-CAE68E206E26}" destId="{14AFBC0A-8B97-42B5-91AD-741C649E0489}" srcOrd="1" destOrd="0" parTransId="{C51E3EF0-54B3-4467-90E1-1C1755209886}" sibTransId="{F48766FC-2AC3-457E-9018-DF0CE66A7626}"/>
    <dgm:cxn modelId="{87E72E3A-6E39-424D-A112-A6F810097184}" type="presOf" srcId="{A5ABFD37-63BF-498C-8CD5-CAE68E206E26}" destId="{BEBF2B57-DFED-4728-ABD4-D00E96B4EFEF}" srcOrd="0" destOrd="0" presId="urn:microsoft.com/office/officeart/2005/8/layout/equation1"/>
    <dgm:cxn modelId="{D46E99B3-675C-4B84-AADD-F4BA9E268991}" srcId="{A5ABFD37-63BF-498C-8CD5-CAE68E206E26}" destId="{7703E8F5-8E58-45BF-93A9-B4DC5BE5BC0D}" srcOrd="0" destOrd="0" parTransId="{77FBE976-3B96-4189-9CBF-5252EF1A74B4}" sibTransId="{387C76A1-9F56-49DB-8E49-D0C72CB7BD4A}"/>
    <dgm:cxn modelId="{AF0F1D57-4C49-41C2-99A9-470D5B0D2780}" type="presOf" srcId="{7703E8F5-8E58-45BF-93A9-B4DC5BE5BC0D}" destId="{F136DDC6-260B-43F7-8B96-710DE7A42988}" srcOrd="0" destOrd="0" presId="urn:microsoft.com/office/officeart/2005/8/layout/equation1"/>
    <dgm:cxn modelId="{733F8661-48E8-484B-941B-E58A63C2F16A}" type="presOf" srcId="{D9F24F2B-C559-4DBA-8F3E-60FEA8A9A2A3}" destId="{404BB554-354E-4EE1-BAC1-0B90FDE061EF}" srcOrd="0" destOrd="0" presId="urn:microsoft.com/office/officeart/2005/8/layout/equation1"/>
    <dgm:cxn modelId="{0B49E7F1-792C-4B0E-8C7A-E3FA724AA286}" type="presOf" srcId="{23CB996A-1AD0-469C-A827-ACCCBCED3A82}" destId="{CA72A302-79C2-4FF0-A3DD-65838272CEED}" srcOrd="0" destOrd="0" presId="urn:microsoft.com/office/officeart/2005/8/layout/equation1"/>
    <dgm:cxn modelId="{D21B6F27-7DC1-4D99-A9AC-E022C1FBC313}" srcId="{A5ABFD37-63BF-498C-8CD5-CAE68E206E26}" destId="{D9F24F2B-C559-4DBA-8F3E-60FEA8A9A2A3}" srcOrd="3" destOrd="0" parTransId="{2DADB72D-3DD9-414E-9BB6-D09475D32473}" sibTransId="{FF51C6CC-21D0-41C9-B065-4E7B518327DD}"/>
    <dgm:cxn modelId="{00C2B4C9-113D-4876-A86D-B1798904EB77}" type="presOf" srcId="{A2F5094E-7CB9-4978-AE26-0F8E9BC1F437}" destId="{E0F0C94C-5757-4C81-9527-A04DBAAE2EDA}" srcOrd="0" destOrd="0" presId="urn:microsoft.com/office/officeart/2005/8/layout/equation1"/>
    <dgm:cxn modelId="{ACFA6F4E-F7FE-4F61-BC87-ABC519DD807B}" type="presOf" srcId="{F48766FC-2AC3-457E-9018-DF0CE66A7626}" destId="{C9079659-AD92-4097-BFA4-F00A64BDCEAD}" srcOrd="0" destOrd="0" presId="urn:microsoft.com/office/officeart/2005/8/layout/equation1"/>
    <dgm:cxn modelId="{5570B3A9-4D0A-43CF-AC45-B0ED9ED1F0C6}" type="presParOf" srcId="{BEBF2B57-DFED-4728-ABD4-D00E96B4EFEF}" destId="{F136DDC6-260B-43F7-8B96-710DE7A42988}" srcOrd="0" destOrd="0" presId="urn:microsoft.com/office/officeart/2005/8/layout/equation1"/>
    <dgm:cxn modelId="{D4A04EC8-0894-4D6F-B5D6-324459915243}" type="presParOf" srcId="{BEBF2B57-DFED-4728-ABD4-D00E96B4EFEF}" destId="{9D2E553C-FACA-4BA0-B99A-A34673FF5C09}" srcOrd="1" destOrd="0" presId="urn:microsoft.com/office/officeart/2005/8/layout/equation1"/>
    <dgm:cxn modelId="{A63763CD-505C-4AAD-A0B8-05D3EF46BC69}" type="presParOf" srcId="{BEBF2B57-DFED-4728-ABD4-D00E96B4EFEF}" destId="{145069B1-9CFF-4231-AAA3-91B8B2271341}" srcOrd="2" destOrd="0" presId="urn:microsoft.com/office/officeart/2005/8/layout/equation1"/>
    <dgm:cxn modelId="{1F9698DF-7C69-47FC-A24B-4E3A3240CEC0}" type="presParOf" srcId="{BEBF2B57-DFED-4728-ABD4-D00E96B4EFEF}" destId="{ABDA3C7A-2CA9-4BFB-8A29-1B55C7ED0461}" srcOrd="3" destOrd="0" presId="urn:microsoft.com/office/officeart/2005/8/layout/equation1"/>
    <dgm:cxn modelId="{B67E560B-8DDE-4745-B3D9-D043EB20F0C0}" type="presParOf" srcId="{BEBF2B57-DFED-4728-ABD4-D00E96B4EFEF}" destId="{D98F8D2C-5E64-43BA-AAF8-890C228EE43E}" srcOrd="4" destOrd="0" presId="urn:microsoft.com/office/officeart/2005/8/layout/equation1"/>
    <dgm:cxn modelId="{F9FBE1C6-F513-415E-832A-A406382180EE}" type="presParOf" srcId="{BEBF2B57-DFED-4728-ABD4-D00E96B4EFEF}" destId="{9F199A2A-811B-4284-9C2C-1D52F2E5282A}" srcOrd="5" destOrd="0" presId="urn:microsoft.com/office/officeart/2005/8/layout/equation1"/>
    <dgm:cxn modelId="{5BDD478D-66EB-409C-AFEC-BE31D5CC3E19}" type="presParOf" srcId="{BEBF2B57-DFED-4728-ABD4-D00E96B4EFEF}" destId="{C9079659-AD92-4097-BFA4-F00A64BDCEAD}" srcOrd="6" destOrd="0" presId="urn:microsoft.com/office/officeart/2005/8/layout/equation1"/>
    <dgm:cxn modelId="{79D0BCED-63AE-44BB-8051-48668C427C6E}" type="presParOf" srcId="{BEBF2B57-DFED-4728-ABD4-D00E96B4EFEF}" destId="{617126DA-03A7-45C0-BCE7-6D1F0ED1CA6F}" srcOrd="7" destOrd="0" presId="urn:microsoft.com/office/officeart/2005/8/layout/equation1"/>
    <dgm:cxn modelId="{E8DB373F-3BE1-4883-A914-D869A21D0DC8}" type="presParOf" srcId="{BEBF2B57-DFED-4728-ABD4-D00E96B4EFEF}" destId="{E0F0C94C-5757-4C81-9527-A04DBAAE2EDA}" srcOrd="8" destOrd="0" presId="urn:microsoft.com/office/officeart/2005/8/layout/equation1"/>
    <dgm:cxn modelId="{740B27DA-9229-46C8-A38D-6912DEE07A4E}" type="presParOf" srcId="{BEBF2B57-DFED-4728-ABD4-D00E96B4EFEF}" destId="{4E91C886-617E-4776-A720-55E91F93A5C7}" srcOrd="9" destOrd="0" presId="urn:microsoft.com/office/officeart/2005/8/layout/equation1"/>
    <dgm:cxn modelId="{497DE73E-2847-4C8E-B756-2D5047C1DFAA}" type="presParOf" srcId="{BEBF2B57-DFED-4728-ABD4-D00E96B4EFEF}" destId="{CA72A302-79C2-4FF0-A3DD-65838272CEED}" srcOrd="10" destOrd="0" presId="urn:microsoft.com/office/officeart/2005/8/layout/equation1"/>
    <dgm:cxn modelId="{4D7692C0-6F07-4AFB-B862-111C1C14C3CC}" type="presParOf" srcId="{BEBF2B57-DFED-4728-ABD4-D00E96B4EFEF}" destId="{B7A154D6-38A2-4B9F-9379-8E0BD094E2DE}" srcOrd="11" destOrd="0" presId="urn:microsoft.com/office/officeart/2005/8/layout/equation1"/>
    <dgm:cxn modelId="{2E42EA9F-5533-4465-B356-C70B5BB81B43}" type="presParOf" srcId="{BEBF2B57-DFED-4728-ABD4-D00E96B4EFEF}" destId="{404BB554-354E-4EE1-BAC1-0B90FDE061EF}" srcOrd="12"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ABFD37-63BF-498C-8CD5-CAE68E206E26}" type="doc">
      <dgm:prSet loTypeId="urn:microsoft.com/office/officeart/2005/8/layout/equation1" loCatId="process" qsTypeId="urn:microsoft.com/office/officeart/2005/8/quickstyle/simple1#1" qsCatId="simple" csTypeId="urn:microsoft.com/office/officeart/2005/8/colors/colorful1" csCatId="colorful" phldr="1"/>
      <dgm:spPr/>
    </dgm:pt>
    <dgm:pt modelId="{7703E8F5-8E58-45BF-93A9-B4DC5BE5BC0D}">
      <dgm:prSet phldrT="[Text]" custT="1"/>
      <dgm:spPr/>
      <dgm:t>
        <a:bodyPr/>
        <a:lstStyle/>
        <a:p>
          <a:r>
            <a:rPr lang="en-US" sz="2800" dirty="0" smtClean="0"/>
            <a:t>60%</a:t>
          </a:r>
        </a:p>
        <a:p>
          <a:r>
            <a:rPr lang="en-US" sz="2800" dirty="0" smtClean="0"/>
            <a:t>EBOP</a:t>
          </a:r>
        </a:p>
      </dgm:t>
    </dgm:pt>
    <dgm:pt modelId="{77FBE976-3B96-4189-9CBF-5252EF1A74B4}" type="parTrans" cxnId="{D46E99B3-675C-4B84-AADD-F4BA9E268991}">
      <dgm:prSet/>
      <dgm:spPr/>
      <dgm:t>
        <a:bodyPr/>
        <a:lstStyle/>
        <a:p>
          <a:endParaRPr lang="en-US"/>
        </a:p>
      </dgm:t>
    </dgm:pt>
    <dgm:pt modelId="{387C76A1-9F56-49DB-8E49-D0C72CB7BD4A}" type="sibTrans" cxnId="{D46E99B3-675C-4B84-AADD-F4BA9E268991}">
      <dgm:prSet/>
      <dgm:spPr/>
      <dgm:t>
        <a:bodyPr/>
        <a:lstStyle/>
        <a:p>
          <a:endParaRPr lang="en-US" dirty="0"/>
        </a:p>
      </dgm:t>
    </dgm:pt>
    <dgm:pt modelId="{14AFBC0A-8B97-42B5-91AD-741C649E0489}">
      <dgm:prSet phldrT="[Text]" custT="1"/>
      <dgm:spPr/>
      <dgm:t>
        <a:bodyPr/>
        <a:lstStyle/>
        <a:p>
          <a:r>
            <a:rPr lang="en-US" sz="2800" dirty="0" smtClean="0"/>
            <a:t>20%</a:t>
          </a:r>
        </a:p>
        <a:p>
          <a:r>
            <a:rPr lang="en-US" sz="2800" dirty="0" smtClean="0"/>
            <a:t>Growth</a:t>
          </a:r>
          <a:endParaRPr lang="en-US" sz="2800" dirty="0"/>
        </a:p>
      </dgm:t>
    </dgm:pt>
    <dgm:pt modelId="{C51E3EF0-54B3-4467-90E1-1C1755209886}" type="parTrans" cxnId="{53065BB1-008A-4B07-BDD4-BBEB61FCCC5C}">
      <dgm:prSet/>
      <dgm:spPr/>
      <dgm:t>
        <a:bodyPr/>
        <a:lstStyle/>
        <a:p>
          <a:endParaRPr lang="en-US"/>
        </a:p>
      </dgm:t>
    </dgm:pt>
    <dgm:pt modelId="{F48766FC-2AC3-457E-9018-DF0CE66A7626}" type="sibTrans" cxnId="{53065BB1-008A-4B07-BDD4-BBEB61FCCC5C}">
      <dgm:prSet/>
      <dgm:spPr/>
      <dgm:t>
        <a:bodyPr/>
        <a:lstStyle/>
        <a:p>
          <a:endParaRPr lang="en-US" dirty="0"/>
        </a:p>
      </dgm:t>
    </dgm:pt>
    <dgm:pt modelId="{D9F24F2B-C559-4DBA-8F3E-60FEA8A9A2A3}">
      <dgm:prSet phldrT="[Text]" custT="1"/>
      <dgm:spPr/>
      <dgm:t>
        <a:bodyPr/>
        <a:lstStyle/>
        <a:p>
          <a:r>
            <a:rPr lang="en-US" sz="2800" dirty="0" smtClean="0"/>
            <a:t>100%</a:t>
          </a:r>
          <a:endParaRPr lang="en-US" sz="2800" dirty="0"/>
        </a:p>
      </dgm:t>
    </dgm:pt>
    <dgm:pt modelId="{2DADB72D-3DD9-414E-9BB6-D09475D32473}" type="parTrans" cxnId="{D21B6F27-7DC1-4D99-A9AC-E022C1FBC313}">
      <dgm:prSet/>
      <dgm:spPr/>
      <dgm:t>
        <a:bodyPr/>
        <a:lstStyle/>
        <a:p>
          <a:endParaRPr lang="en-US"/>
        </a:p>
      </dgm:t>
    </dgm:pt>
    <dgm:pt modelId="{FF51C6CC-21D0-41C9-B065-4E7B518327DD}" type="sibTrans" cxnId="{D21B6F27-7DC1-4D99-A9AC-E022C1FBC313}">
      <dgm:prSet/>
      <dgm:spPr/>
      <dgm:t>
        <a:bodyPr/>
        <a:lstStyle/>
        <a:p>
          <a:endParaRPr lang="en-US"/>
        </a:p>
      </dgm:t>
    </dgm:pt>
    <dgm:pt modelId="{A2F5094E-7CB9-4978-AE26-0F8E9BC1F437}">
      <dgm:prSet custT="1"/>
      <dgm:spPr/>
      <dgm:t>
        <a:bodyPr/>
        <a:lstStyle/>
        <a:p>
          <a:r>
            <a:rPr lang="en-US" sz="2800" dirty="0" smtClean="0"/>
            <a:t>20%</a:t>
          </a:r>
        </a:p>
        <a:p>
          <a:r>
            <a:rPr lang="en-US" sz="2800" dirty="0" smtClean="0"/>
            <a:t>Local</a:t>
          </a:r>
          <a:endParaRPr lang="en-US" sz="2800" dirty="0"/>
        </a:p>
      </dgm:t>
    </dgm:pt>
    <dgm:pt modelId="{D64B20B6-9BE9-4804-8A68-D6E7370F9239}" type="parTrans" cxnId="{1F5ADBEC-5B62-472F-9725-926015B96E62}">
      <dgm:prSet/>
      <dgm:spPr/>
      <dgm:t>
        <a:bodyPr/>
        <a:lstStyle/>
        <a:p>
          <a:endParaRPr lang="en-US"/>
        </a:p>
      </dgm:t>
    </dgm:pt>
    <dgm:pt modelId="{23CB996A-1AD0-469C-A827-ACCCBCED3A82}" type="sibTrans" cxnId="{1F5ADBEC-5B62-472F-9725-926015B96E62}">
      <dgm:prSet/>
      <dgm:spPr/>
      <dgm:t>
        <a:bodyPr/>
        <a:lstStyle/>
        <a:p>
          <a:endParaRPr lang="en-US" dirty="0"/>
        </a:p>
      </dgm:t>
    </dgm:pt>
    <dgm:pt modelId="{BEBF2B57-DFED-4728-ABD4-D00E96B4EFEF}" type="pres">
      <dgm:prSet presAssocID="{A5ABFD37-63BF-498C-8CD5-CAE68E206E26}" presName="linearFlow" presStyleCnt="0">
        <dgm:presLayoutVars>
          <dgm:dir/>
          <dgm:resizeHandles val="exact"/>
        </dgm:presLayoutVars>
      </dgm:prSet>
      <dgm:spPr/>
    </dgm:pt>
    <dgm:pt modelId="{F136DDC6-260B-43F7-8B96-710DE7A42988}" type="pres">
      <dgm:prSet presAssocID="{7703E8F5-8E58-45BF-93A9-B4DC5BE5BC0D}" presName="node" presStyleLbl="node1" presStyleIdx="0" presStyleCnt="4" custScaleX="311998" custScaleY="342822">
        <dgm:presLayoutVars>
          <dgm:bulletEnabled val="1"/>
        </dgm:presLayoutVars>
      </dgm:prSet>
      <dgm:spPr/>
      <dgm:t>
        <a:bodyPr/>
        <a:lstStyle/>
        <a:p>
          <a:endParaRPr lang="en-US"/>
        </a:p>
      </dgm:t>
    </dgm:pt>
    <dgm:pt modelId="{9D2E553C-FACA-4BA0-B99A-A34673FF5C09}" type="pres">
      <dgm:prSet presAssocID="{387C76A1-9F56-49DB-8E49-D0C72CB7BD4A}" presName="spacerL" presStyleCnt="0"/>
      <dgm:spPr/>
    </dgm:pt>
    <dgm:pt modelId="{145069B1-9CFF-4231-AAA3-91B8B2271341}" type="pres">
      <dgm:prSet presAssocID="{387C76A1-9F56-49DB-8E49-D0C72CB7BD4A}" presName="sibTrans" presStyleLbl="sibTrans2D1" presStyleIdx="0" presStyleCnt="3"/>
      <dgm:spPr/>
      <dgm:t>
        <a:bodyPr/>
        <a:lstStyle/>
        <a:p>
          <a:endParaRPr lang="en-US"/>
        </a:p>
      </dgm:t>
    </dgm:pt>
    <dgm:pt modelId="{ABDA3C7A-2CA9-4BFB-8A29-1B55C7ED0461}" type="pres">
      <dgm:prSet presAssocID="{387C76A1-9F56-49DB-8E49-D0C72CB7BD4A}" presName="spacerR" presStyleCnt="0"/>
      <dgm:spPr/>
    </dgm:pt>
    <dgm:pt modelId="{D98F8D2C-5E64-43BA-AAF8-890C228EE43E}" type="pres">
      <dgm:prSet presAssocID="{14AFBC0A-8B97-42B5-91AD-741C649E0489}" presName="node" presStyleLbl="node1" presStyleIdx="1" presStyleCnt="4" custScaleX="311998" custScaleY="342822">
        <dgm:presLayoutVars>
          <dgm:bulletEnabled val="1"/>
        </dgm:presLayoutVars>
      </dgm:prSet>
      <dgm:spPr/>
      <dgm:t>
        <a:bodyPr/>
        <a:lstStyle/>
        <a:p>
          <a:endParaRPr lang="en-US"/>
        </a:p>
      </dgm:t>
    </dgm:pt>
    <dgm:pt modelId="{9F199A2A-811B-4284-9C2C-1D52F2E5282A}" type="pres">
      <dgm:prSet presAssocID="{F48766FC-2AC3-457E-9018-DF0CE66A7626}" presName="spacerL" presStyleCnt="0"/>
      <dgm:spPr/>
    </dgm:pt>
    <dgm:pt modelId="{C9079659-AD92-4097-BFA4-F00A64BDCEAD}" type="pres">
      <dgm:prSet presAssocID="{F48766FC-2AC3-457E-9018-DF0CE66A7626}" presName="sibTrans" presStyleLbl="sibTrans2D1" presStyleIdx="1" presStyleCnt="3"/>
      <dgm:spPr/>
      <dgm:t>
        <a:bodyPr/>
        <a:lstStyle/>
        <a:p>
          <a:endParaRPr lang="en-US"/>
        </a:p>
      </dgm:t>
    </dgm:pt>
    <dgm:pt modelId="{617126DA-03A7-45C0-BCE7-6D1F0ED1CA6F}" type="pres">
      <dgm:prSet presAssocID="{F48766FC-2AC3-457E-9018-DF0CE66A7626}" presName="spacerR" presStyleCnt="0"/>
      <dgm:spPr/>
    </dgm:pt>
    <dgm:pt modelId="{E0F0C94C-5757-4C81-9527-A04DBAAE2EDA}" type="pres">
      <dgm:prSet presAssocID="{A2F5094E-7CB9-4978-AE26-0F8E9BC1F437}" presName="node" presStyleLbl="node1" presStyleIdx="2" presStyleCnt="4" custScaleX="311998" custScaleY="342822">
        <dgm:presLayoutVars>
          <dgm:bulletEnabled val="1"/>
        </dgm:presLayoutVars>
      </dgm:prSet>
      <dgm:spPr/>
      <dgm:t>
        <a:bodyPr/>
        <a:lstStyle/>
        <a:p>
          <a:endParaRPr lang="en-US"/>
        </a:p>
      </dgm:t>
    </dgm:pt>
    <dgm:pt modelId="{4E91C886-617E-4776-A720-55E91F93A5C7}" type="pres">
      <dgm:prSet presAssocID="{23CB996A-1AD0-469C-A827-ACCCBCED3A82}" presName="spacerL" presStyleCnt="0"/>
      <dgm:spPr/>
    </dgm:pt>
    <dgm:pt modelId="{CA72A302-79C2-4FF0-A3DD-65838272CEED}" type="pres">
      <dgm:prSet presAssocID="{23CB996A-1AD0-469C-A827-ACCCBCED3A82}" presName="sibTrans" presStyleLbl="sibTrans2D1" presStyleIdx="2" presStyleCnt="3"/>
      <dgm:spPr/>
      <dgm:t>
        <a:bodyPr/>
        <a:lstStyle/>
        <a:p>
          <a:endParaRPr lang="en-US"/>
        </a:p>
      </dgm:t>
    </dgm:pt>
    <dgm:pt modelId="{B7A154D6-38A2-4B9F-9379-8E0BD094E2DE}" type="pres">
      <dgm:prSet presAssocID="{23CB996A-1AD0-469C-A827-ACCCBCED3A82}" presName="spacerR" presStyleCnt="0"/>
      <dgm:spPr/>
    </dgm:pt>
    <dgm:pt modelId="{404BB554-354E-4EE1-BAC1-0B90FDE061EF}" type="pres">
      <dgm:prSet presAssocID="{D9F24F2B-C559-4DBA-8F3E-60FEA8A9A2A3}" presName="node" presStyleLbl="node1" presStyleIdx="3" presStyleCnt="4" custScaleX="311998" custScaleY="342822">
        <dgm:presLayoutVars>
          <dgm:bulletEnabled val="1"/>
        </dgm:presLayoutVars>
      </dgm:prSet>
      <dgm:spPr/>
      <dgm:t>
        <a:bodyPr/>
        <a:lstStyle/>
        <a:p>
          <a:endParaRPr lang="en-US"/>
        </a:p>
      </dgm:t>
    </dgm:pt>
  </dgm:ptLst>
  <dgm:cxnLst>
    <dgm:cxn modelId="{53065BB1-008A-4B07-BDD4-BBEB61FCCC5C}" srcId="{A5ABFD37-63BF-498C-8CD5-CAE68E206E26}" destId="{14AFBC0A-8B97-42B5-91AD-741C649E0489}" srcOrd="1" destOrd="0" parTransId="{C51E3EF0-54B3-4467-90E1-1C1755209886}" sibTransId="{F48766FC-2AC3-457E-9018-DF0CE66A7626}"/>
    <dgm:cxn modelId="{8E8CAA0E-9C8C-40C7-9ED4-0F698841E25C}" type="presOf" srcId="{A2F5094E-7CB9-4978-AE26-0F8E9BC1F437}" destId="{E0F0C94C-5757-4C81-9527-A04DBAAE2EDA}" srcOrd="0" destOrd="0" presId="urn:microsoft.com/office/officeart/2005/8/layout/equation1"/>
    <dgm:cxn modelId="{94E51335-9C6F-43EC-90B5-607FE95012AC}" type="presOf" srcId="{7703E8F5-8E58-45BF-93A9-B4DC5BE5BC0D}" destId="{F136DDC6-260B-43F7-8B96-710DE7A42988}" srcOrd="0" destOrd="0" presId="urn:microsoft.com/office/officeart/2005/8/layout/equation1"/>
    <dgm:cxn modelId="{D21B6F27-7DC1-4D99-A9AC-E022C1FBC313}" srcId="{A5ABFD37-63BF-498C-8CD5-CAE68E206E26}" destId="{D9F24F2B-C559-4DBA-8F3E-60FEA8A9A2A3}" srcOrd="3" destOrd="0" parTransId="{2DADB72D-3DD9-414E-9BB6-D09475D32473}" sibTransId="{FF51C6CC-21D0-41C9-B065-4E7B518327DD}"/>
    <dgm:cxn modelId="{DA5998FE-450C-4C06-B29E-B2BA48FEE9E9}" type="presOf" srcId="{387C76A1-9F56-49DB-8E49-D0C72CB7BD4A}" destId="{145069B1-9CFF-4231-AAA3-91B8B2271341}" srcOrd="0" destOrd="0" presId="urn:microsoft.com/office/officeart/2005/8/layout/equation1"/>
    <dgm:cxn modelId="{6DE416A0-EC9E-4EB3-BF25-C37F9B4FACC4}" type="presOf" srcId="{F48766FC-2AC3-457E-9018-DF0CE66A7626}" destId="{C9079659-AD92-4097-BFA4-F00A64BDCEAD}" srcOrd="0" destOrd="0" presId="urn:microsoft.com/office/officeart/2005/8/layout/equation1"/>
    <dgm:cxn modelId="{CA0D6FB3-2C55-4744-992D-F966FBCF89F6}" type="presOf" srcId="{23CB996A-1AD0-469C-A827-ACCCBCED3A82}" destId="{CA72A302-79C2-4FF0-A3DD-65838272CEED}" srcOrd="0" destOrd="0" presId="urn:microsoft.com/office/officeart/2005/8/layout/equation1"/>
    <dgm:cxn modelId="{42B53F03-6BA6-48A8-9C4B-8A11EC31D469}" type="presOf" srcId="{14AFBC0A-8B97-42B5-91AD-741C649E0489}" destId="{D98F8D2C-5E64-43BA-AAF8-890C228EE43E}" srcOrd="0" destOrd="0" presId="urn:microsoft.com/office/officeart/2005/8/layout/equation1"/>
    <dgm:cxn modelId="{9226F7D1-6B46-45CF-B8A9-6D222861655A}" type="presOf" srcId="{A5ABFD37-63BF-498C-8CD5-CAE68E206E26}" destId="{BEBF2B57-DFED-4728-ABD4-D00E96B4EFEF}" srcOrd="0" destOrd="0" presId="urn:microsoft.com/office/officeart/2005/8/layout/equation1"/>
    <dgm:cxn modelId="{D46E99B3-675C-4B84-AADD-F4BA9E268991}" srcId="{A5ABFD37-63BF-498C-8CD5-CAE68E206E26}" destId="{7703E8F5-8E58-45BF-93A9-B4DC5BE5BC0D}" srcOrd="0" destOrd="0" parTransId="{77FBE976-3B96-4189-9CBF-5252EF1A74B4}" sibTransId="{387C76A1-9F56-49DB-8E49-D0C72CB7BD4A}"/>
    <dgm:cxn modelId="{1F5ADBEC-5B62-472F-9725-926015B96E62}" srcId="{A5ABFD37-63BF-498C-8CD5-CAE68E206E26}" destId="{A2F5094E-7CB9-4978-AE26-0F8E9BC1F437}" srcOrd="2" destOrd="0" parTransId="{D64B20B6-9BE9-4804-8A68-D6E7370F9239}" sibTransId="{23CB996A-1AD0-469C-A827-ACCCBCED3A82}"/>
    <dgm:cxn modelId="{3CD2AD9D-B440-4E56-A79F-9901080FD2CC}" type="presOf" srcId="{D9F24F2B-C559-4DBA-8F3E-60FEA8A9A2A3}" destId="{404BB554-354E-4EE1-BAC1-0B90FDE061EF}" srcOrd="0" destOrd="0" presId="urn:microsoft.com/office/officeart/2005/8/layout/equation1"/>
    <dgm:cxn modelId="{0268AABC-7CB1-48BD-9364-EF25305A30F6}" type="presParOf" srcId="{BEBF2B57-DFED-4728-ABD4-D00E96B4EFEF}" destId="{F136DDC6-260B-43F7-8B96-710DE7A42988}" srcOrd="0" destOrd="0" presId="urn:microsoft.com/office/officeart/2005/8/layout/equation1"/>
    <dgm:cxn modelId="{9F3F34E8-D3A2-45E8-9FB3-A290F3F1BEA6}" type="presParOf" srcId="{BEBF2B57-DFED-4728-ABD4-D00E96B4EFEF}" destId="{9D2E553C-FACA-4BA0-B99A-A34673FF5C09}" srcOrd="1" destOrd="0" presId="urn:microsoft.com/office/officeart/2005/8/layout/equation1"/>
    <dgm:cxn modelId="{1E533E29-6893-4630-8D5D-109DBE498DA8}" type="presParOf" srcId="{BEBF2B57-DFED-4728-ABD4-D00E96B4EFEF}" destId="{145069B1-9CFF-4231-AAA3-91B8B2271341}" srcOrd="2" destOrd="0" presId="urn:microsoft.com/office/officeart/2005/8/layout/equation1"/>
    <dgm:cxn modelId="{CD84B41C-A828-4758-A38E-6B7C9489F2AD}" type="presParOf" srcId="{BEBF2B57-DFED-4728-ABD4-D00E96B4EFEF}" destId="{ABDA3C7A-2CA9-4BFB-8A29-1B55C7ED0461}" srcOrd="3" destOrd="0" presId="urn:microsoft.com/office/officeart/2005/8/layout/equation1"/>
    <dgm:cxn modelId="{7056427B-5742-4056-9B0C-345BB28B4125}" type="presParOf" srcId="{BEBF2B57-DFED-4728-ABD4-D00E96B4EFEF}" destId="{D98F8D2C-5E64-43BA-AAF8-890C228EE43E}" srcOrd="4" destOrd="0" presId="urn:microsoft.com/office/officeart/2005/8/layout/equation1"/>
    <dgm:cxn modelId="{48ED88DA-9ED7-4826-8DF0-01BA54852418}" type="presParOf" srcId="{BEBF2B57-DFED-4728-ABD4-D00E96B4EFEF}" destId="{9F199A2A-811B-4284-9C2C-1D52F2E5282A}" srcOrd="5" destOrd="0" presId="urn:microsoft.com/office/officeart/2005/8/layout/equation1"/>
    <dgm:cxn modelId="{96E953F9-7A97-4186-9BAB-F4EC188E84C5}" type="presParOf" srcId="{BEBF2B57-DFED-4728-ABD4-D00E96B4EFEF}" destId="{C9079659-AD92-4097-BFA4-F00A64BDCEAD}" srcOrd="6" destOrd="0" presId="urn:microsoft.com/office/officeart/2005/8/layout/equation1"/>
    <dgm:cxn modelId="{9915F8CC-07BE-4A6A-857C-ADFB6F68057F}" type="presParOf" srcId="{BEBF2B57-DFED-4728-ABD4-D00E96B4EFEF}" destId="{617126DA-03A7-45C0-BCE7-6D1F0ED1CA6F}" srcOrd="7" destOrd="0" presId="urn:microsoft.com/office/officeart/2005/8/layout/equation1"/>
    <dgm:cxn modelId="{41DC032A-3FDF-49B8-96E1-7531B9377C21}" type="presParOf" srcId="{BEBF2B57-DFED-4728-ABD4-D00E96B4EFEF}" destId="{E0F0C94C-5757-4C81-9527-A04DBAAE2EDA}" srcOrd="8" destOrd="0" presId="urn:microsoft.com/office/officeart/2005/8/layout/equation1"/>
    <dgm:cxn modelId="{A1654619-EA6E-4708-AFA6-77D21EC01E0B}" type="presParOf" srcId="{BEBF2B57-DFED-4728-ABD4-D00E96B4EFEF}" destId="{4E91C886-617E-4776-A720-55E91F93A5C7}" srcOrd="9" destOrd="0" presId="urn:microsoft.com/office/officeart/2005/8/layout/equation1"/>
    <dgm:cxn modelId="{104212A4-2AD7-4001-911B-4F4E89FE015A}" type="presParOf" srcId="{BEBF2B57-DFED-4728-ABD4-D00E96B4EFEF}" destId="{CA72A302-79C2-4FF0-A3DD-65838272CEED}" srcOrd="10" destOrd="0" presId="urn:microsoft.com/office/officeart/2005/8/layout/equation1"/>
    <dgm:cxn modelId="{80437919-E3F1-49AF-9806-7950DD05DA8D}" type="presParOf" srcId="{BEBF2B57-DFED-4728-ABD4-D00E96B4EFEF}" destId="{B7A154D6-38A2-4B9F-9379-8E0BD094E2DE}" srcOrd="11" destOrd="0" presId="urn:microsoft.com/office/officeart/2005/8/layout/equation1"/>
    <dgm:cxn modelId="{0A1C7142-2ADF-4857-A1E7-B808B2D7A7E5}" type="presParOf" srcId="{BEBF2B57-DFED-4728-ABD4-D00E96B4EFEF}" destId="{404BB554-354E-4EE1-BAC1-0B90FDE061EF}" srcOrd="12"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ABFD37-63BF-498C-8CD5-CAE68E206E26}" type="doc">
      <dgm:prSet loTypeId="urn:microsoft.com/office/officeart/2005/8/layout/equation1" loCatId="process" qsTypeId="urn:microsoft.com/office/officeart/2005/8/quickstyle/simple1#1" qsCatId="simple" csTypeId="urn:microsoft.com/office/officeart/2005/8/colors/colorful1" csCatId="colorful" phldr="1"/>
      <dgm:spPr/>
    </dgm:pt>
    <dgm:pt modelId="{7703E8F5-8E58-45BF-93A9-B4DC5BE5BC0D}">
      <dgm:prSet phldrT="[Text]" custT="1"/>
      <dgm:spPr/>
      <dgm:t>
        <a:bodyPr/>
        <a:lstStyle/>
        <a:p>
          <a:r>
            <a:rPr lang="en-US" sz="2800" dirty="0" smtClean="0"/>
            <a:t>60%</a:t>
          </a:r>
        </a:p>
        <a:p>
          <a:r>
            <a:rPr lang="en-US" sz="2800" dirty="0" smtClean="0"/>
            <a:t>EBOP</a:t>
          </a:r>
        </a:p>
      </dgm:t>
    </dgm:pt>
    <dgm:pt modelId="{77FBE976-3B96-4189-9CBF-5252EF1A74B4}" type="parTrans" cxnId="{D46E99B3-675C-4B84-AADD-F4BA9E268991}">
      <dgm:prSet/>
      <dgm:spPr/>
      <dgm:t>
        <a:bodyPr/>
        <a:lstStyle/>
        <a:p>
          <a:endParaRPr lang="en-US"/>
        </a:p>
      </dgm:t>
    </dgm:pt>
    <dgm:pt modelId="{387C76A1-9F56-49DB-8E49-D0C72CB7BD4A}" type="sibTrans" cxnId="{D46E99B3-675C-4B84-AADD-F4BA9E268991}">
      <dgm:prSet/>
      <dgm:spPr/>
      <dgm:t>
        <a:bodyPr/>
        <a:lstStyle/>
        <a:p>
          <a:endParaRPr lang="en-US" dirty="0"/>
        </a:p>
      </dgm:t>
    </dgm:pt>
    <dgm:pt modelId="{14AFBC0A-8B97-42B5-91AD-741C649E0489}">
      <dgm:prSet phldrT="[Text]" custT="1"/>
      <dgm:spPr/>
      <dgm:t>
        <a:bodyPr/>
        <a:lstStyle/>
        <a:p>
          <a:r>
            <a:rPr lang="en-US" sz="2800" dirty="0" smtClean="0"/>
            <a:t>20%</a:t>
          </a:r>
        </a:p>
        <a:p>
          <a:r>
            <a:rPr lang="en-US" sz="2800" dirty="0" smtClean="0"/>
            <a:t>Growth</a:t>
          </a:r>
          <a:endParaRPr lang="en-US" sz="2800" dirty="0"/>
        </a:p>
      </dgm:t>
    </dgm:pt>
    <dgm:pt modelId="{C51E3EF0-54B3-4467-90E1-1C1755209886}" type="parTrans" cxnId="{53065BB1-008A-4B07-BDD4-BBEB61FCCC5C}">
      <dgm:prSet/>
      <dgm:spPr/>
      <dgm:t>
        <a:bodyPr/>
        <a:lstStyle/>
        <a:p>
          <a:endParaRPr lang="en-US"/>
        </a:p>
      </dgm:t>
    </dgm:pt>
    <dgm:pt modelId="{F48766FC-2AC3-457E-9018-DF0CE66A7626}" type="sibTrans" cxnId="{53065BB1-008A-4B07-BDD4-BBEB61FCCC5C}">
      <dgm:prSet/>
      <dgm:spPr/>
      <dgm:t>
        <a:bodyPr/>
        <a:lstStyle/>
        <a:p>
          <a:endParaRPr lang="en-US" dirty="0"/>
        </a:p>
      </dgm:t>
    </dgm:pt>
    <dgm:pt modelId="{D9F24F2B-C559-4DBA-8F3E-60FEA8A9A2A3}">
      <dgm:prSet phldrT="[Text]" custT="1"/>
      <dgm:spPr/>
      <dgm:t>
        <a:bodyPr/>
        <a:lstStyle/>
        <a:p>
          <a:r>
            <a:rPr lang="en-US" sz="2800" dirty="0" smtClean="0"/>
            <a:t>100%</a:t>
          </a:r>
          <a:endParaRPr lang="en-US" sz="2800" dirty="0"/>
        </a:p>
      </dgm:t>
    </dgm:pt>
    <dgm:pt modelId="{2DADB72D-3DD9-414E-9BB6-D09475D32473}" type="parTrans" cxnId="{D21B6F27-7DC1-4D99-A9AC-E022C1FBC313}">
      <dgm:prSet/>
      <dgm:spPr/>
      <dgm:t>
        <a:bodyPr/>
        <a:lstStyle/>
        <a:p>
          <a:endParaRPr lang="en-US"/>
        </a:p>
      </dgm:t>
    </dgm:pt>
    <dgm:pt modelId="{FF51C6CC-21D0-41C9-B065-4E7B518327DD}" type="sibTrans" cxnId="{D21B6F27-7DC1-4D99-A9AC-E022C1FBC313}">
      <dgm:prSet/>
      <dgm:spPr/>
      <dgm:t>
        <a:bodyPr/>
        <a:lstStyle/>
        <a:p>
          <a:endParaRPr lang="en-US"/>
        </a:p>
      </dgm:t>
    </dgm:pt>
    <dgm:pt modelId="{A2F5094E-7CB9-4978-AE26-0F8E9BC1F437}">
      <dgm:prSet custT="1"/>
      <dgm:spPr/>
      <dgm:t>
        <a:bodyPr/>
        <a:lstStyle/>
        <a:p>
          <a:r>
            <a:rPr lang="en-US" sz="2800" dirty="0" smtClean="0"/>
            <a:t>20%</a:t>
          </a:r>
        </a:p>
        <a:p>
          <a:r>
            <a:rPr lang="en-US" sz="2800" dirty="0" smtClean="0"/>
            <a:t>Local</a:t>
          </a:r>
          <a:endParaRPr lang="en-US" sz="2800" dirty="0"/>
        </a:p>
      </dgm:t>
    </dgm:pt>
    <dgm:pt modelId="{D64B20B6-9BE9-4804-8A68-D6E7370F9239}" type="parTrans" cxnId="{1F5ADBEC-5B62-472F-9725-926015B96E62}">
      <dgm:prSet/>
      <dgm:spPr/>
      <dgm:t>
        <a:bodyPr/>
        <a:lstStyle/>
        <a:p>
          <a:endParaRPr lang="en-US"/>
        </a:p>
      </dgm:t>
    </dgm:pt>
    <dgm:pt modelId="{23CB996A-1AD0-469C-A827-ACCCBCED3A82}" type="sibTrans" cxnId="{1F5ADBEC-5B62-472F-9725-926015B96E62}">
      <dgm:prSet/>
      <dgm:spPr/>
      <dgm:t>
        <a:bodyPr/>
        <a:lstStyle/>
        <a:p>
          <a:endParaRPr lang="en-US" dirty="0"/>
        </a:p>
      </dgm:t>
    </dgm:pt>
    <dgm:pt modelId="{BEBF2B57-DFED-4728-ABD4-D00E96B4EFEF}" type="pres">
      <dgm:prSet presAssocID="{A5ABFD37-63BF-498C-8CD5-CAE68E206E26}" presName="linearFlow" presStyleCnt="0">
        <dgm:presLayoutVars>
          <dgm:dir/>
          <dgm:resizeHandles val="exact"/>
        </dgm:presLayoutVars>
      </dgm:prSet>
      <dgm:spPr/>
    </dgm:pt>
    <dgm:pt modelId="{F136DDC6-260B-43F7-8B96-710DE7A42988}" type="pres">
      <dgm:prSet presAssocID="{7703E8F5-8E58-45BF-93A9-B4DC5BE5BC0D}" presName="node" presStyleLbl="node1" presStyleIdx="0" presStyleCnt="4" custScaleX="311998" custScaleY="342822">
        <dgm:presLayoutVars>
          <dgm:bulletEnabled val="1"/>
        </dgm:presLayoutVars>
      </dgm:prSet>
      <dgm:spPr/>
      <dgm:t>
        <a:bodyPr/>
        <a:lstStyle/>
        <a:p>
          <a:endParaRPr lang="en-US"/>
        </a:p>
      </dgm:t>
    </dgm:pt>
    <dgm:pt modelId="{9D2E553C-FACA-4BA0-B99A-A34673FF5C09}" type="pres">
      <dgm:prSet presAssocID="{387C76A1-9F56-49DB-8E49-D0C72CB7BD4A}" presName="spacerL" presStyleCnt="0"/>
      <dgm:spPr/>
    </dgm:pt>
    <dgm:pt modelId="{145069B1-9CFF-4231-AAA3-91B8B2271341}" type="pres">
      <dgm:prSet presAssocID="{387C76A1-9F56-49DB-8E49-D0C72CB7BD4A}" presName="sibTrans" presStyleLbl="sibTrans2D1" presStyleIdx="0" presStyleCnt="3"/>
      <dgm:spPr/>
      <dgm:t>
        <a:bodyPr/>
        <a:lstStyle/>
        <a:p>
          <a:endParaRPr lang="en-US"/>
        </a:p>
      </dgm:t>
    </dgm:pt>
    <dgm:pt modelId="{ABDA3C7A-2CA9-4BFB-8A29-1B55C7ED0461}" type="pres">
      <dgm:prSet presAssocID="{387C76A1-9F56-49DB-8E49-D0C72CB7BD4A}" presName="spacerR" presStyleCnt="0"/>
      <dgm:spPr/>
    </dgm:pt>
    <dgm:pt modelId="{D98F8D2C-5E64-43BA-AAF8-890C228EE43E}" type="pres">
      <dgm:prSet presAssocID="{14AFBC0A-8B97-42B5-91AD-741C649E0489}" presName="node" presStyleLbl="node1" presStyleIdx="1" presStyleCnt="4" custScaleX="311998" custScaleY="342822">
        <dgm:presLayoutVars>
          <dgm:bulletEnabled val="1"/>
        </dgm:presLayoutVars>
      </dgm:prSet>
      <dgm:spPr/>
      <dgm:t>
        <a:bodyPr/>
        <a:lstStyle/>
        <a:p>
          <a:endParaRPr lang="en-US"/>
        </a:p>
      </dgm:t>
    </dgm:pt>
    <dgm:pt modelId="{9F199A2A-811B-4284-9C2C-1D52F2E5282A}" type="pres">
      <dgm:prSet presAssocID="{F48766FC-2AC3-457E-9018-DF0CE66A7626}" presName="spacerL" presStyleCnt="0"/>
      <dgm:spPr/>
    </dgm:pt>
    <dgm:pt modelId="{C9079659-AD92-4097-BFA4-F00A64BDCEAD}" type="pres">
      <dgm:prSet presAssocID="{F48766FC-2AC3-457E-9018-DF0CE66A7626}" presName="sibTrans" presStyleLbl="sibTrans2D1" presStyleIdx="1" presStyleCnt="3"/>
      <dgm:spPr/>
      <dgm:t>
        <a:bodyPr/>
        <a:lstStyle/>
        <a:p>
          <a:endParaRPr lang="en-US"/>
        </a:p>
      </dgm:t>
    </dgm:pt>
    <dgm:pt modelId="{617126DA-03A7-45C0-BCE7-6D1F0ED1CA6F}" type="pres">
      <dgm:prSet presAssocID="{F48766FC-2AC3-457E-9018-DF0CE66A7626}" presName="spacerR" presStyleCnt="0"/>
      <dgm:spPr/>
    </dgm:pt>
    <dgm:pt modelId="{E0F0C94C-5757-4C81-9527-A04DBAAE2EDA}" type="pres">
      <dgm:prSet presAssocID="{A2F5094E-7CB9-4978-AE26-0F8E9BC1F437}" presName="node" presStyleLbl="node1" presStyleIdx="2" presStyleCnt="4" custScaleX="311998" custScaleY="342822">
        <dgm:presLayoutVars>
          <dgm:bulletEnabled val="1"/>
        </dgm:presLayoutVars>
      </dgm:prSet>
      <dgm:spPr/>
      <dgm:t>
        <a:bodyPr/>
        <a:lstStyle/>
        <a:p>
          <a:endParaRPr lang="en-US"/>
        </a:p>
      </dgm:t>
    </dgm:pt>
    <dgm:pt modelId="{4E91C886-617E-4776-A720-55E91F93A5C7}" type="pres">
      <dgm:prSet presAssocID="{23CB996A-1AD0-469C-A827-ACCCBCED3A82}" presName="spacerL" presStyleCnt="0"/>
      <dgm:spPr/>
    </dgm:pt>
    <dgm:pt modelId="{CA72A302-79C2-4FF0-A3DD-65838272CEED}" type="pres">
      <dgm:prSet presAssocID="{23CB996A-1AD0-469C-A827-ACCCBCED3A82}" presName="sibTrans" presStyleLbl="sibTrans2D1" presStyleIdx="2" presStyleCnt="3"/>
      <dgm:spPr/>
      <dgm:t>
        <a:bodyPr/>
        <a:lstStyle/>
        <a:p>
          <a:endParaRPr lang="en-US"/>
        </a:p>
      </dgm:t>
    </dgm:pt>
    <dgm:pt modelId="{B7A154D6-38A2-4B9F-9379-8E0BD094E2DE}" type="pres">
      <dgm:prSet presAssocID="{23CB996A-1AD0-469C-A827-ACCCBCED3A82}" presName="spacerR" presStyleCnt="0"/>
      <dgm:spPr/>
    </dgm:pt>
    <dgm:pt modelId="{404BB554-354E-4EE1-BAC1-0B90FDE061EF}" type="pres">
      <dgm:prSet presAssocID="{D9F24F2B-C559-4DBA-8F3E-60FEA8A9A2A3}" presName="node" presStyleLbl="node1" presStyleIdx="3" presStyleCnt="4" custScaleX="311998" custScaleY="342822">
        <dgm:presLayoutVars>
          <dgm:bulletEnabled val="1"/>
        </dgm:presLayoutVars>
      </dgm:prSet>
      <dgm:spPr/>
      <dgm:t>
        <a:bodyPr/>
        <a:lstStyle/>
        <a:p>
          <a:endParaRPr lang="en-US"/>
        </a:p>
      </dgm:t>
    </dgm:pt>
  </dgm:ptLst>
  <dgm:cxnLst>
    <dgm:cxn modelId="{53065BB1-008A-4B07-BDD4-BBEB61FCCC5C}" srcId="{A5ABFD37-63BF-498C-8CD5-CAE68E206E26}" destId="{14AFBC0A-8B97-42B5-91AD-741C649E0489}" srcOrd="1" destOrd="0" parTransId="{C51E3EF0-54B3-4467-90E1-1C1755209886}" sibTransId="{F48766FC-2AC3-457E-9018-DF0CE66A7626}"/>
    <dgm:cxn modelId="{D21B6F27-7DC1-4D99-A9AC-E022C1FBC313}" srcId="{A5ABFD37-63BF-498C-8CD5-CAE68E206E26}" destId="{D9F24F2B-C559-4DBA-8F3E-60FEA8A9A2A3}" srcOrd="3" destOrd="0" parTransId="{2DADB72D-3DD9-414E-9BB6-D09475D32473}" sibTransId="{FF51C6CC-21D0-41C9-B065-4E7B518327DD}"/>
    <dgm:cxn modelId="{06B32E5B-C5A1-4FFB-834C-F9D673E6CE1A}" type="presOf" srcId="{F48766FC-2AC3-457E-9018-DF0CE66A7626}" destId="{C9079659-AD92-4097-BFA4-F00A64BDCEAD}" srcOrd="0" destOrd="0" presId="urn:microsoft.com/office/officeart/2005/8/layout/equation1"/>
    <dgm:cxn modelId="{3E10ACF3-BF5B-4B8A-918E-D15847B3E753}" type="presOf" srcId="{A2F5094E-7CB9-4978-AE26-0F8E9BC1F437}" destId="{E0F0C94C-5757-4C81-9527-A04DBAAE2EDA}" srcOrd="0" destOrd="0" presId="urn:microsoft.com/office/officeart/2005/8/layout/equation1"/>
    <dgm:cxn modelId="{F1774CD4-9FC9-42E2-A166-4E4AD140A816}" type="presOf" srcId="{A5ABFD37-63BF-498C-8CD5-CAE68E206E26}" destId="{BEBF2B57-DFED-4728-ABD4-D00E96B4EFEF}" srcOrd="0" destOrd="0" presId="urn:microsoft.com/office/officeart/2005/8/layout/equation1"/>
    <dgm:cxn modelId="{AE7A4F67-0F8A-4A8D-AE2F-671A207C547E}" type="presOf" srcId="{387C76A1-9F56-49DB-8E49-D0C72CB7BD4A}" destId="{145069B1-9CFF-4231-AAA3-91B8B2271341}" srcOrd="0" destOrd="0" presId="urn:microsoft.com/office/officeart/2005/8/layout/equation1"/>
    <dgm:cxn modelId="{1FBD5958-874B-4658-B48A-AC56B8F98141}" type="presOf" srcId="{14AFBC0A-8B97-42B5-91AD-741C649E0489}" destId="{D98F8D2C-5E64-43BA-AAF8-890C228EE43E}" srcOrd="0" destOrd="0" presId="urn:microsoft.com/office/officeart/2005/8/layout/equation1"/>
    <dgm:cxn modelId="{65659E6D-2E0F-4189-BDE5-8E107420944E}" type="presOf" srcId="{23CB996A-1AD0-469C-A827-ACCCBCED3A82}" destId="{CA72A302-79C2-4FF0-A3DD-65838272CEED}" srcOrd="0" destOrd="0" presId="urn:microsoft.com/office/officeart/2005/8/layout/equation1"/>
    <dgm:cxn modelId="{D14955A6-E3FC-44AE-B7EC-0CCD82C263C5}" type="presOf" srcId="{7703E8F5-8E58-45BF-93A9-B4DC5BE5BC0D}" destId="{F136DDC6-260B-43F7-8B96-710DE7A42988}" srcOrd="0" destOrd="0" presId="urn:microsoft.com/office/officeart/2005/8/layout/equation1"/>
    <dgm:cxn modelId="{D46E99B3-675C-4B84-AADD-F4BA9E268991}" srcId="{A5ABFD37-63BF-498C-8CD5-CAE68E206E26}" destId="{7703E8F5-8E58-45BF-93A9-B4DC5BE5BC0D}" srcOrd="0" destOrd="0" parTransId="{77FBE976-3B96-4189-9CBF-5252EF1A74B4}" sibTransId="{387C76A1-9F56-49DB-8E49-D0C72CB7BD4A}"/>
    <dgm:cxn modelId="{2EAA6FA3-629F-418A-A816-16F6E0A37BF9}" type="presOf" srcId="{D9F24F2B-C559-4DBA-8F3E-60FEA8A9A2A3}" destId="{404BB554-354E-4EE1-BAC1-0B90FDE061EF}" srcOrd="0" destOrd="0" presId="urn:microsoft.com/office/officeart/2005/8/layout/equation1"/>
    <dgm:cxn modelId="{1F5ADBEC-5B62-472F-9725-926015B96E62}" srcId="{A5ABFD37-63BF-498C-8CD5-CAE68E206E26}" destId="{A2F5094E-7CB9-4978-AE26-0F8E9BC1F437}" srcOrd="2" destOrd="0" parTransId="{D64B20B6-9BE9-4804-8A68-D6E7370F9239}" sibTransId="{23CB996A-1AD0-469C-A827-ACCCBCED3A82}"/>
    <dgm:cxn modelId="{D1A42696-133C-4ED0-BFDD-FE924C80237C}" type="presParOf" srcId="{BEBF2B57-DFED-4728-ABD4-D00E96B4EFEF}" destId="{F136DDC6-260B-43F7-8B96-710DE7A42988}" srcOrd="0" destOrd="0" presId="urn:microsoft.com/office/officeart/2005/8/layout/equation1"/>
    <dgm:cxn modelId="{E86D3E13-6BAB-4303-9056-66A59D0CB7AE}" type="presParOf" srcId="{BEBF2B57-DFED-4728-ABD4-D00E96B4EFEF}" destId="{9D2E553C-FACA-4BA0-B99A-A34673FF5C09}" srcOrd="1" destOrd="0" presId="urn:microsoft.com/office/officeart/2005/8/layout/equation1"/>
    <dgm:cxn modelId="{2EE6DB35-C3D4-48C4-AD96-B42E26E081A9}" type="presParOf" srcId="{BEBF2B57-DFED-4728-ABD4-D00E96B4EFEF}" destId="{145069B1-9CFF-4231-AAA3-91B8B2271341}" srcOrd="2" destOrd="0" presId="urn:microsoft.com/office/officeart/2005/8/layout/equation1"/>
    <dgm:cxn modelId="{4AD462E3-509D-420F-9D70-E733AD390A8C}" type="presParOf" srcId="{BEBF2B57-DFED-4728-ABD4-D00E96B4EFEF}" destId="{ABDA3C7A-2CA9-4BFB-8A29-1B55C7ED0461}" srcOrd="3" destOrd="0" presId="urn:microsoft.com/office/officeart/2005/8/layout/equation1"/>
    <dgm:cxn modelId="{1B831FA6-4C4F-4EA1-A531-BBF2637F02BA}" type="presParOf" srcId="{BEBF2B57-DFED-4728-ABD4-D00E96B4EFEF}" destId="{D98F8D2C-5E64-43BA-AAF8-890C228EE43E}" srcOrd="4" destOrd="0" presId="urn:microsoft.com/office/officeart/2005/8/layout/equation1"/>
    <dgm:cxn modelId="{65FB346F-D857-4713-9D1C-0B6D1B42B7E8}" type="presParOf" srcId="{BEBF2B57-DFED-4728-ABD4-D00E96B4EFEF}" destId="{9F199A2A-811B-4284-9C2C-1D52F2E5282A}" srcOrd="5" destOrd="0" presId="urn:microsoft.com/office/officeart/2005/8/layout/equation1"/>
    <dgm:cxn modelId="{F0333424-F9FC-4066-83B5-1EE9552ABE1B}" type="presParOf" srcId="{BEBF2B57-DFED-4728-ABD4-D00E96B4EFEF}" destId="{C9079659-AD92-4097-BFA4-F00A64BDCEAD}" srcOrd="6" destOrd="0" presId="urn:microsoft.com/office/officeart/2005/8/layout/equation1"/>
    <dgm:cxn modelId="{277DD7BE-205D-4EA4-B75B-96504529557D}" type="presParOf" srcId="{BEBF2B57-DFED-4728-ABD4-D00E96B4EFEF}" destId="{617126DA-03A7-45C0-BCE7-6D1F0ED1CA6F}" srcOrd="7" destOrd="0" presId="urn:microsoft.com/office/officeart/2005/8/layout/equation1"/>
    <dgm:cxn modelId="{A9AC97CB-4D21-4B66-A56C-0B104DFDE4AD}" type="presParOf" srcId="{BEBF2B57-DFED-4728-ABD4-D00E96B4EFEF}" destId="{E0F0C94C-5757-4C81-9527-A04DBAAE2EDA}" srcOrd="8" destOrd="0" presId="urn:microsoft.com/office/officeart/2005/8/layout/equation1"/>
    <dgm:cxn modelId="{135A3815-FB69-4083-A0CE-07B5EA65B939}" type="presParOf" srcId="{BEBF2B57-DFED-4728-ABD4-D00E96B4EFEF}" destId="{4E91C886-617E-4776-A720-55E91F93A5C7}" srcOrd="9" destOrd="0" presId="urn:microsoft.com/office/officeart/2005/8/layout/equation1"/>
    <dgm:cxn modelId="{1869B2D9-82B8-49A6-A8A4-A50D73C937CD}" type="presParOf" srcId="{BEBF2B57-DFED-4728-ABD4-D00E96B4EFEF}" destId="{CA72A302-79C2-4FF0-A3DD-65838272CEED}" srcOrd="10" destOrd="0" presId="urn:microsoft.com/office/officeart/2005/8/layout/equation1"/>
    <dgm:cxn modelId="{A4E66E24-EA03-42B7-AF12-BA7330435DD1}" type="presParOf" srcId="{BEBF2B57-DFED-4728-ABD4-D00E96B4EFEF}" destId="{B7A154D6-38A2-4B9F-9379-8E0BD094E2DE}" srcOrd="11" destOrd="0" presId="urn:microsoft.com/office/officeart/2005/8/layout/equation1"/>
    <dgm:cxn modelId="{B9DEB346-D8D5-4B45-840B-B4F49B6912A5}" type="presParOf" srcId="{BEBF2B57-DFED-4728-ABD4-D00E96B4EFEF}" destId="{404BB554-354E-4EE1-BAC1-0B90FDE061EF}" srcOrd="12"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9D925D-E11C-45AC-BB3B-542DD2C174E6}">
      <dsp:nvSpPr>
        <dsp:cNvPr id="0" name=""/>
        <dsp:cNvSpPr/>
      </dsp:nvSpPr>
      <dsp:spPr>
        <a:xfrm>
          <a:off x="1645292" y="65722"/>
          <a:ext cx="3154680" cy="3154680"/>
        </a:xfrm>
        <a:prstGeom prst="ellipse">
          <a:avLst/>
        </a:prstGeom>
        <a:solidFill>
          <a:schemeClr val="accent2">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b="1" kern="1200" dirty="0">
              <a:latin typeface="+mj-lt"/>
              <a:ea typeface="Cambria Math" pitchFamily="18" charset="0"/>
            </a:rPr>
            <a:t>Common Core</a:t>
          </a:r>
        </a:p>
      </dsp:txBody>
      <dsp:txXfrm>
        <a:off x="2065916" y="617791"/>
        <a:ext cx="2313432" cy="1419606"/>
      </dsp:txXfrm>
    </dsp:sp>
    <dsp:sp modelId="{A367DFAD-4FFB-4672-BCC4-7E02FE84F9B0}">
      <dsp:nvSpPr>
        <dsp:cNvPr id="0" name=""/>
        <dsp:cNvSpPr/>
      </dsp:nvSpPr>
      <dsp:spPr>
        <a:xfrm>
          <a:off x="2828071" y="2074654"/>
          <a:ext cx="3065749" cy="3080166"/>
        </a:xfrm>
        <a:prstGeom prst="ellipse">
          <a:avLst/>
        </a:prstGeom>
        <a:solidFill>
          <a:schemeClr val="accent3">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b="1" kern="1200" dirty="0">
              <a:latin typeface="+mj-lt"/>
              <a:ea typeface="Cambria Math" pitchFamily="18" charset="0"/>
            </a:rPr>
            <a:t>Data Driven Instruction</a:t>
          </a:r>
        </a:p>
      </dsp:txBody>
      <dsp:txXfrm>
        <a:off x="3765679" y="2870363"/>
        <a:ext cx="1839449" cy="1694091"/>
      </dsp:txXfrm>
    </dsp:sp>
    <dsp:sp modelId="{04B6E4F2-E211-453D-9FF3-D0A44E22EBF3}">
      <dsp:nvSpPr>
        <dsp:cNvPr id="0" name=""/>
        <dsp:cNvSpPr/>
      </dsp:nvSpPr>
      <dsp:spPr>
        <a:xfrm>
          <a:off x="506978" y="2037397"/>
          <a:ext cx="3154680" cy="3154680"/>
        </a:xfrm>
        <a:prstGeom prst="ellipse">
          <a:avLst/>
        </a:prstGeom>
        <a:solidFill>
          <a:schemeClr val="accent4">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b="1" kern="1200" dirty="0">
              <a:latin typeface="+mj-lt"/>
              <a:ea typeface="Cambria Math" pitchFamily="18" charset="0"/>
            </a:rPr>
            <a:t>APPR</a:t>
          </a:r>
        </a:p>
      </dsp:txBody>
      <dsp:txXfrm>
        <a:off x="804044" y="2852356"/>
        <a:ext cx="1892808" cy="17350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9D925D-E11C-45AC-BB3B-542DD2C174E6}">
      <dsp:nvSpPr>
        <dsp:cNvPr id="0" name=""/>
        <dsp:cNvSpPr/>
      </dsp:nvSpPr>
      <dsp:spPr>
        <a:xfrm>
          <a:off x="1407981" y="-38756"/>
          <a:ext cx="2838122" cy="2822156"/>
        </a:xfrm>
        <a:prstGeom prst="ellipse">
          <a:avLst/>
        </a:prstGeom>
        <a:solidFill>
          <a:schemeClr val="accent2">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b="1" kern="1200" dirty="0">
            <a:latin typeface="+mj-lt"/>
          </a:endParaRPr>
        </a:p>
      </dsp:txBody>
      <dsp:txXfrm>
        <a:off x="1786398" y="455121"/>
        <a:ext cx="2081289" cy="1269970"/>
      </dsp:txXfrm>
    </dsp:sp>
    <dsp:sp modelId="{A367DFAD-4FFB-4672-BCC4-7E02FE84F9B0}">
      <dsp:nvSpPr>
        <dsp:cNvPr id="0" name=""/>
        <dsp:cNvSpPr/>
      </dsp:nvSpPr>
      <dsp:spPr>
        <a:xfrm>
          <a:off x="2384620" y="1668802"/>
          <a:ext cx="2773785" cy="2678875"/>
        </a:xfrm>
        <a:prstGeom prst="ellipse">
          <a:avLst/>
        </a:prstGeom>
        <a:solidFill>
          <a:schemeClr val="accent3">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b="1" kern="1200" dirty="0">
            <a:latin typeface="+mj-lt"/>
          </a:endParaRPr>
        </a:p>
      </dsp:txBody>
      <dsp:txXfrm>
        <a:off x="3232936" y="2360845"/>
        <a:ext cx="1664271" cy="1473381"/>
      </dsp:txXfrm>
    </dsp:sp>
    <dsp:sp modelId="{04B6E4F2-E211-453D-9FF3-D0A44E22EBF3}">
      <dsp:nvSpPr>
        <dsp:cNvPr id="0" name=""/>
        <dsp:cNvSpPr/>
      </dsp:nvSpPr>
      <dsp:spPr>
        <a:xfrm>
          <a:off x="480393" y="1615275"/>
          <a:ext cx="2804357" cy="2785930"/>
        </a:xfrm>
        <a:prstGeom prst="ellipse">
          <a:avLst/>
        </a:prstGeom>
        <a:solidFill>
          <a:schemeClr val="accent4">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b="1" kern="1200" dirty="0">
              <a:latin typeface="+mj-lt"/>
              <a:ea typeface="Cambria Math" pitchFamily="18" charset="0"/>
            </a:rPr>
            <a:t>APPR</a:t>
          </a:r>
          <a:endParaRPr lang="en-US" sz="3200" b="1" kern="1200" dirty="0">
            <a:latin typeface="+mj-lt"/>
            <a:ea typeface="Cambria Math" pitchFamily="18" charset="0"/>
          </a:endParaRPr>
        </a:p>
      </dsp:txBody>
      <dsp:txXfrm>
        <a:off x="744470" y="2334974"/>
        <a:ext cx="1682614" cy="15322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6DDC6-260B-43F7-8B96-710DE7A42988}">
      <dsp:nvSpPr>
        <dsp:cNvPr id="0" name=""/>
        <dsp:cNvSpPr/>
      </dsp:nvSpPr>
      <dsp:spPr>
        <a:xfrm>
          <a:off x="69" y="926681"/>
          <a:ext cx="1802382" cy="198044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60%</a:t>
          </a:r>
        </a:p>
        <a:p>
          <a:pPr lvl="0" algn="ctr" defTabSz="1244600">
            <a:lnSpc>
              <a:spcPct val="90000"/>
            </a:lnSpc>
            <a:spcBef>
              <a:spcPct val="0"/>
            </a:spcBef>
            <a:spcAft>
              <a:spcPct val="35000"/>
            </a:spcAft>
          </a:pPr>
          <a:r>
            <a:rPr lang="en-US" sz="2800" kern="1200" dirty="0" smtClean="0"/>
            <a:t>EBOP</a:t>
          </a:r>
        </a:p>
      </dsp:txBody>
      <dsp:txXfrm>
        <a:off x="264022" y="1216711"/>
        <a:ext cx="1274476" cy="1400389"/>
      </dsp:txXfrm>
    </dsp:sp>
    <dsp:sp modelId="{145069B1-9CFF-4231-AAA3-91B8B2271341}">
      <dsp:nvSpPr>
        <dsp:cNvPr id="0" name=""/>
        <dsp:cNvSpPr/>
      </dsp:nvSpPr>
      <dsp:spPr>
        <a:xfrm>
          <a:off x="1849360" y="1749376"/>
          <a:ext cx="335060" cy="335060"/>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893772" y="1877503"/>
        <a:ext cx="246236" cy="78806"/>
      </dsp:txXfrm>
    </dsp:sp>
    <dsp:sp modelId="{D98F8D2C-5E64-43BA-AAF8-890C228EE43E}">
      <dsp:nvSpPr>
        <dsp:cNvPr id="0" name=""/>
        <dsp:cNvSpPr/>
      </dsp:nvSpPr>
      <dsp:spPr>
        <a:xfrm>
          <a:off x="2231329" y="926681"/>
          <a:ext cx="1802382" cy="198044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20%</a:t>
          </a:r>
        </a:p>
        <a:p>
          <a:pPr lvl="0" algn="ctr" defTabSz="1244600">
            <a:lnSpc>
              <a:spcPct val="90000"/>
            </a:lnSpc>
            <a:spcBef>
              <a:spcPct val="0"/>
            </a:spcBef>
            <a:spcAft>
              <a:spcPct val="35000"/>
            </a:spcAft>
          </a:pPr>
          <a:r>
            <a:rPr lang="en-US" sz="2800" kern="1200" dirty="0" smtClean="0"/>
            <a:t>Growth</a:t>
          </a:r>
          <a:endParaRPr lang="en-US" sz="2800" kern="1200" dirty="0"/>
        </a:p>
      </dsp:txBody>
      <dsp:txXfrm>
        <a:off x="2495282" y="1216711"/>
        <a:ext cx="1274476" cy="1400389"/>
      </dsp:txXfrm>
    </dsp:sp>
    <dsp:sp modelId="{C9079659-AD92-4097-BFA4-F00A64BDCEAD}">
      <dsp:nvSpPr>
        <dsp:cNvPr id="0" name=""/>
        <dsp:cNvSpPr/>
      </dsp:nvSpPr>
      <dsp:spPr>
        <a:xfrm>
          <a:off x="4080619" y="1749376"/>
          <a:ext cx="335060" cy="335060"/>
        </a:xfrm>
        <a:prstGeom prst="mathPlus">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4125031" y="1877503"/>
        <a:ext cx="246236" cy="78806"/>
      </dsp:txXfrm>
    </dsp:sp>
    <dsp:sp modelId="{E0F0C94C-5757-4C81-9527-A04DBAAE2EDA}">
      <dsp:nvSpPr>
        <dsp:cNvPr id="0" name=""/>
        <dsp:cNvSpPr/>
      </dsp:nvSpPr>
      <dsp:spPr>
        <a:xfrm>
          <a:off x="4462588" y="926681"/>
          <a:ext cx="1802382" cy="198044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20%</a:t>
          </a:r>
        </a:p>
        <a:p>
          <a:pPr lvl="0" algn="ctr" defTabSz="1244600">
            <a:lnSpc>
              <a:spcPct val="90000"/>
            </a:lnSpc>
            <a:spcBef>
              <a:spcPct val="0"/>
            </a:spcBef>
            <a:spcAft>
              <a:spcPct val="35000"/>
            </a:spcAft>
          </a:pPr>
          <a:r>
            <a:rPr lang="en-US" sz="2800" kern="1200" dirty="0" smtClean="0"/>
            <a:t>Local</a:t>
          </a:r>
          <a:endParaRPr lang="en-US" sz="2800" kern="1200" dirty="0"/>
        </a:p>
      </dsp:txBody>
      <dsp:txXfrm>
        <a:off x="4726541" y="1216711"/>
        <a:ext cx="1274476" cy="1400389"/>
      </dsp:txXfrm>
    </dsp:sp>
    <dsp:sp modelId="{CA72A302-79C2-4FF0-A3DD-65838272CEED}">
      <dsp:nvSpPr>
        <dsp:cNvPr id="0" name=""/>
        <dsp:cNvSpPr/>
      </dsp:nvSpPr>
      <dsp:spPr>
        <a:xfrm>
          <a:off x="6311879" y="1749376"/>
          <a:ext cx="335060" cy="335060"/>
        </a:xfrm>
        <a:prstGeom prst="mathEqual">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a:off x="6356291" y="1818398"/>
        <a:ext cx="246236" cy="197016"/>
      </dsp:txXfrm>
    </dsp:sp>
    <dsp:sp modelId="{404BB554-354E-4EE1-BAC1-0B90FDE061EF}">
      <dsp:nvSpPr>
        <dsp:cNvPr id="0" name=""/>
        <dsp:cNvSpPr/>
      </dsp:nvSpPr>
      <dsp:spPr>
        <a:xfrm>
          <a:off x="6693848" y="926681"/>
          <a:ext cx="1802382" cy="198044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100%</a:t>
          </a:r>
          <a:endParaRPr lang="en-US" sz="2800" kern="1200" dirty="0"/>
        </a:p>
      </dsp:txBody>
      <dsp:txXfrm>
        <a:off x="6957801" y="1216711"/>
        <a:ext cx="1274476" cy="14003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6DDC6-260B-43F7-8B96-710DE7A42988}">
      <dsp:nvSpPr>
        <dsp:cNvPr id="0" name=""/>
        <dsp:cNvSpPr/>
      </dsp:nvSpPr>
      <dsp:spPr>
        <a:xfrm>
          <a:off x="69" y="926681"/>
          <a:ext cx="1802382" cy="198044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60%</a:t>
          </a:r>
        </a:p>
        <a:p>
          <a:pPr lvl="0" algn="ctr" defTabSz="1244600">
            <a:lnSpc>
              <a:spcPct val="90000"/>
            </a:lnSpc>
            <a:spcBef>
              <a:spcPct val="0"/>
            </a:spcBef>
            <a:spcAft>
              <a:spcPct val="35000"/>
            </a:spcAft>
          </a:pPr>
          <a:r>
            <a:rPr lang="en-US" sz="2800" kern="1200" dirty="0" smtClean="0"/>
            <a:t>EBOP</a:t>
          </a:r>
        </a:p>
      </dsp:txBody>
      <dsp:txXfrm>
        <a:off x="264022" y="1216711"/>
        <a:ext cx="1274476" cy="1400389"/>
      </dsp:txXfrm>
    </dsp:sp>
    <dsp:sp modelId="{145069B1-9CFF-4231-AAA3-91B8B2271341}">
      <dsp:nvSpPr>
        <dsp:cNvPr id="0" name=""/>
        <dsp:cNvSpPr/>
      </dsp:nvSpPr>
      <dsp:spPr>
        <a:xfrm>
          <a:off x="1849360" y="1749376"/>
          <a:ext cx="335060" cy="335060"/>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893772" y="1877503"/>
        <a:ext cx="246236" cy="78806"/>
      </dsp:txXfrm>
    </dsp:sp>
    <dsp:sp modelId="{D98F8D2C-5E64-43BA-AAF8-890C228EE43E}">
      <dsp:nvSpPr>
        <dsp:cNvPr id="0" name=""/>
        <dsp:cNvSpPr/>
      </dsp:nvSpPr>
      <dsp:spPr>
        <a:xfrm>
          <a:off x="2231329" y="926681"/>
          <a:ext cx="1802382" cy="198044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20%</a:t>
          </a:r>
        </a:p>
        <a:p>
          <a:pPr lvl="0" algn="ctr" defTabSz="1244600">
            <a:lnSpc>
              <a:spcPct val="90000"/>
            </a:lnSpc>
            <a:spcBef>
              <a:spcPct val="0"/>
            </a:spcBef>
            <a:spcAft>
              <a:spcPct val="35000"/>
            </a:spcAft>
          </a:pPr>
          <a:r>
            <a:rPr lang="en-US" sz="2800" kern="1200" dirty="0" smtClean="0"/>
            <a:t>Growth</a:t>
          </a:r>
          <a:endParaRPr lang="en-US" sz="2800" kern="1200" dirty="0"/>
        </a:p>
      </dsp:txBody>
      <dsp:txXfrm>
        <a:off x="2495282" y="1216711"/>
        <a:ext cx="1274476" cy="1400389"/>
      </dsp:txXfrm>
    </dsp:sp>
    <dsp:sp modelId="{C9079659-AD92-4097-BFA4-F00A64BDCEAD}">
      <dsp:nvSpPr>
        <dsp:cNvPr id="0" name=""/>
        <dsp:cNvSpPr/>
      </dsp:nvSpPr>
      <dsp:spPr>
        <a:xfrm>
          <a:off x="4080619" y="1749376"/>
          <a:ext cx="335060" cy="335060"/>
        </a:xfrm>
        <a:prstGeom prst="mathPlus">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4125031" y="1877503"/>
        <a:ext cx="246236" cy="78806"/>
      </dsp:txXfrm>
    </dsp:sp>
    <dsp:sp modelId="{E0F0C94C-5757-4C81-9527-A04DBAAE2EDA}">
      <dsp:nvSpPr>
        <dsp:cNvPr id="0" name=""/>
        <dsp:cNvSpPr/>
      </dsp:nvSpPr>
      <dsp:spPr>
        <a:xfrm>
          <a:off x="4462588" y="926681"/>
          <a:ext cx="1802382" cy="198044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20%</a:t>
          </a:r>
        </a:p>
        <a:p>
          <a:pPr lvl="0" algn="ctr" defTabSz="1244600">
            <a:lnSpc>
              <a:spcPct val="90000"/>
            </a:lnSpc>
            <a:spcBef>
              <a:spcPct val="0"/>
            </a:spcBef>
            <a:spcAft>
              <a:spcPct val="35000"/>
            </a:spcAft>
          </a:pPr>
          <a:r>
            <a:rPr lang="en-US" sz="2800" kern="1200" dirty="0" smtClean="0"/>
            <a:t>Local</a:t>
          </a:r>
          <a:endParaRPr lang="en-US" sz="2800" kern="1200" dirty="0"/>
        </a:p>
      </dsp:txBody>
      <dsp:txXfrm>
        <a:off x="4726541" y="1216711"/>
        <a:ext cx="1274476" cy="1400389"/>
      </dsp:txXfrm>
    </dsp:sp>
    <dsp:sp modelId="{CA72A302-79C2-4FF0-A3DD-65838272CEED}">
      <dsp:nvSpPr>
        <dsp:cNvPr id="0" name=""/>
        <dsp:cNvSpPr/>
      </dsp:nvSpPr>
      <dsp:spPr>
        <a:xfrm>
          <a:off x="6311879" y="1749376"/>
          <a:ext cx="335060" cy="335060"/>
        </a:xfrm>
        <a:prstGeom prst="mathEqual">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a:off x="6356291" y="1818398"/>
        <a:ext cx="246236" cy="197016"/>
      </dsp:txXfrm>
    </dsp:sp>
    <dsp:sp modelId="{404BB554-354E-4EE1-BAC1-0B90FDE061EF}">
      <dsp:nvSpPr>
        <dsp:cNvPr id="0" name=""/>
        <dsp:cNvSpPr/>
      </dsp:nvSpPr>
      <dsp:spPr>
        <a:xfrm>
          <a:off x="6693848" y="926681"/>
          <a:ext cx="1802382" cy="198044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100%</a:t>
          </a:r>
          <a:endParaRPr lang="en-US" sz="2800" kern="1200" dirty="0"/>
        </a:p>
      </dsp:txBody>
      <dsp:txXfrm>
        <a:off x="6957801" y="1216711"/>
        <a:ext cx="1274476" cy="14003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6DDC6-260B-43F7-8B96-710DE7A42988}">
      <dsp:nvSpPr>
        <dsp:cNvPr id="0" name=""/>
        <dsp:cNvSpPr/>
      </dsp:nvSpPr>
      <dsp:spPr>
        <a:xfrm>
          <a:off x="69" y="926681"/>
          <a:ext cx="1802382" cy="198044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60%</a:t>
          </a:r>
        </a:p>
        <a:p>
          <a:pPr lvl="0" algn="ctr" defTabSz="1244600">
            <a:lnSpc>
              <a:spcPct val="90000"/>
            </a:lnSpc>
            <a:spcBef>
              <a:spcPct val="0"/>
            </a:spcBef>
            <a:spcAft>
              <a:spcPct val="35000"/>
            </a:spcAft>
          </a:pPr>
          <a:r>
            <a:rPr lang="en-US" sz="2800" kern="1200" dirty="0" smtClean="0"/>
            <a:t>EBOP</a:t>
          </a:r>
        </a:p>
      </dsp:txBody>
      <dsp:txXfrm>
        <a:off x="264022" y="1216711"/>
        <a:ext cx="1274476" cy="1400389"/>
      </dsp:txXfrm>
    </dsp:sp>
    <dsp:sp modelId="{145069B1-9CFF-4231-AAA3-91B8B2271341}">
      <dsp:nvSpPr>
        <dsp:cNvPr id="0" name=""/>
        <dsp:cNvSpPr/>
      </dsp:nvSpPr>
      <dsp:spPr>
        <a:xfrm>
          <a:off x="1849360" y="1749376"/>
          <a:ext cx="335060" cy="335060"/>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893772" y="1877503"/>
        <a:ext cx="246236" cy="78806"/>
      </dsp:txXfrm>
    </dsp:sp>
    <dsp:sp modelId="{D98F8D2C-5E64-43BA-AAF8-890C228EE43E}">
      <dsp:nvSpPr>
        <dsp:cNvPr id="0" name=""/>
        <dsp:cNvSpPr/>
      </dsp:nvSpPr>
      <dsp:spPr>
        <a:xfrm>
          <a:off x="2231329" y="926681"/>
          <a:ext cx="1802382" cy="198044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20%</a:t>
          </a:r>
        </a:p>
        <a:p>
          <a:pPr lvl="0" algn="ctr" defTabSz="1244600">
            <a:lnSpc>
              <a:spcPct val="90000"/>
            </a:lnSpc>
            <a:spcBef>
              <a:spcPct val="0"/>
            </a:spcBef>
            <a:spcAft>
              <a:spcPct val="35000"/>
            </a:spcAft>
          </a:pPr>
          <a:r>
            <a:rPr lang="en-US" sz="2800" kern="1200" dirty="0" smtClean="0"/>
            <a:t>Growth</a:t>
          </a:r>
          <a:endParaRPr lang="en-US" sz="2800" kern="1200" dirty="0"/>
        </a:p>
      </dsp:txBody>
      <dsp:txXfrm>
        <a:off x="2495282" y="1216711"/>
        <a:ext cx="1274476" cy="1400389"/>
      </dsp:txXfrm>
    </dsp:sp>
    <dsp:sp modelId="{C9079659-AD92-4097-BFA4-F00A64BDCEAD}">
      <dsp:nvSpPr>
        <dsp:cNvPr id="0" name=""/>
        <dsp:cNvSpPr/>
      </dsp:nvSpPr>
      <dsp:spPr>
        <a:xfrm>
          <a:off x="4080619" y="1749376"/>
          <a:ext cx="335060" cy="335060"/>
        </a:xfrm>
        <a:prstGeom prst="mathPlus">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4125031" y="1877503"/>
        <a:ext cx="246236" cy="78806"/>
      </dsp:txXfrm>
    </dsp:sp>
    <dsp:sp modelId="{E0F0C94C-5757-4C81-9527-A04DBAAE2EDA}">
      <dsp:nvSpPr>
        <dsp:cNvPr id="0" name=""/>
        <dsp:cNvSpPr/>
      </dsp:nvSpPr>
      <dsp:spPr>
        <a:xfrm>
          <a:off x="4462588" y="926681"/>
          <a:ext cx="1802382" cy="198044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20%</a:t>
          </a:r>
        </a:p>
        <a:p>
          <a:pPr lvl="0" algn="ctr" defTabSz="1244600">
            <a:lnSpc>
              <a:spcPct val="90000"/>
            </a:lnSpc>
            <a:spcBef>
              <a:spcPct val="0"/>
            </a:spcBef>
            <a:spcAft>
              <a:spcPct val="35000"/>
            </a:spcAft>
          </a:pPr>
          <a:r>
            <a:rPr lang="en-US" sz="2800" kern="1200" dirty="0" smtClean="0"/>
            <a:t>Local</a:t>
          </a:r>
          <a:endParaRPr lang="en-US" sz="2800" kern="1200" dirty="0"/>
        </a:p>
      </dsp:txBody>
      <dsp:txXfrm>
        <a:off x="4726541" y="1216711"/>
        <a:ext cx="1274476" cy="1400389"/>
      </dsp:txXfrm>
    </dsp:sp>
    <dsp:sp modelId="{CA72A302-79C2-4FF0-A3DD-65838272CEED}">
      <dsp:nvSpPr>
        <dsp:cNvPr id="0" name=""/>
        <dsp:cNvSpPr/>
      </dsp:nvSpPr>
      <dsp:spPr>
        <a:xfrm>
          <a:off x="6311879" y="1749376"/>
          <a:ext cx="335060" cy="335060"/>
        </a:xfrm>
        <a:prstGeom prst="mathEqual">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a:off x="6356291" y="1818398"/>
        <a:ext cx="246236" cy="197016"/>
      </dsp:txXfrm>
    </dsp:sp>
    <dsp:sp modelId="{404BB554-354E-4EE1-BAC1-0B90FDE061EF}">
      <dsp:nvSpPr>
        <dsp:cNvPr id="0" name=""/>
        <dsp:cNvSpPr/>
      </dsp:nvSpPr>
      <dsp:spPr>
        <a:xfrm>
          <a:off x="6693848" y="926681"/>
          <a:ext cx="1802382" cy="198044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100%</a:t>
          </a:r>
          <a:endParaRPr lang="en-US" sz="2800" kern="1200" dirty="0"/>
        </a:p>
      </dsp:txBody>
      <dsp:txXfrm>
        <a:off x="6957801" y="1216711"/>
        <a:ext cx="1274476" cy="140038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2604" tIns="46303" rIns="92604" bIns="46303"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50256" y="0"/>
            <a:ext cx="3022018" cy="461804"/>
          </a:xfrm>
          <a:prstGeom prst="rect">
            <a:avLst/>
          </a:prstGeom>
        </p:spPr>
        <p:txBody>
          <a:bodyPr vert="horz" lIns="92604" tIns="46303" rIns="92604" bIns="46303" rtlCol="0"/>
          <a:lstStyle>
            <a:lvl1pPr algn="r" fontAlgn="auto">
              <a:spcBef>
                <a:spcPts val="0"/>
              </a:spcBef>
              <a:spcAft>
                <a:spcPts val="0"/>
              </a:spcAft>
              <a:defRPr sz="1200">
                <a:latin typeface="+mn-lt"/>
                <a:cs typeface="+mn-cs"/>
              </a:defRPr>
            </a:lvl1pPr>
          </a:lstStyle>
          <a:p>
            <a:pPr>
              <a:defRPr/>
            </a:pPr>
            <a:fld id="{27E30387-5D13-4C91-BE13-00F554D3D639}" type="datetimeFigureOut">
              <a:rPr lang="en-US"/>
              <a:pPr>
                <a:defRPr/>
              </a:pPr>
              <a:t>10/10/2012</a:t>
            </a:fld>
            <a:endParaRPr lang="en-US" dirty="0"/>
          </a:p>
        </p:txBody>
      </p:sp>
      <p:sp>
        <p:nvSpPr>
          <p:cNvPr id="4" name="Footer Placeholder 3"/>
          <p:cNvSpPr>
            <a:spLocks noGrp="1"/>
          </p:cNvSpPr>
          <p:nvPr>
            <p:ph type="ftr" sz="quarter" idx="2"/>
          </p:nvPr>
        </p:nvSpPr>
        <p:spPr>
          <a:xfrm>
            <a:off x="0" y="8772668"/>
            <a:ext cx="3022018" cy="461804"/>
          </a:xfrm>
          <a:prstGeom prst="rect">
            <a:avLst/>
          </a:prstGeom>
        </p:spPr>
        <p:txBody>
          <a:bodyPr vert="horz" lIns="92604" tIns="46303" rIns="92604" bIns="46303"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50256" y="8772668"/>
            <a:ext cx="3022018" cy="461804"/>
          </a:xfrm>
          <a:prstGeom prst="rect">
            <a:avLst/>
          </a:prstGeom>
        </p:spPr>
        <p:txBody>
          <a:bodyPr vert="horz" lIns="92604" tIns="46303" rIns="92604" bIns="46303" rtlCol="0" anchor="b"/>
          <a:lstStyle>
            <a:lvl1pPr algn="r" fontAlgn="auto">
              <a:spcBef>
                <a:spcPts val="0"/>
              </a:spcBef>
              <a:spcAft>
                <a:spcPts val="0"/>
              </a:spcAft>
              <a:defRPr sz="1200">
                <a:latin typeface="+mn-lt"/>
                <a:cs typeface="+mn-cs"/>
              </a:defRPr>
            </a:lvl1pPr>
          </a:lstStyle>
          <a:p>
            <a:pPr>
              <a:defRPr/>
            </a:pPr>
            <a:fld id="{EF5FF96B-8F78-48B8-A933-513B551322DD}" type="slidenum">
              <a:rPr lang="en-US"/>
              <a:pPr>
                <a:defRPr/>
              </a:pPr>
              <a:t>‹#›</a:t>
            </a:fld>
            <a:endParaRPr lang="en-US" dirty="0"/>
          </a:p>
        </p:txBody>
      </p:sp>
    </p:spTree>
    <p:extLst>
      <p:ext uri="{BB962C8B-B14F-4D97-AF65-F5344CB8AC3E}">
        <p14:creationId xmlns:p14="http://schemas.microsoft.com/office/powerpoint/2010/main" val="3216606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2604" tIns="46303" rIns="92604" bIns="46303"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50256" y="0"/>
            <a:ext cx="3022018" cy="461804"/>
          </a:xfrm>
          <a:prstGeom prst="rect">
            <a:avLst/>
          </a:prstGeom>
        </p:spPr>
        <p:txBody>
          <a:bodyPr vert="horz" lIns="92604" tIns="46303" rIns="92604" bIns="46303" rtlCol="0"/>
          <a:lstStyle>
            <a:lvl1pPr algn="r" fontAlgn="auto">
              <a:spcBef>
                <a:spcPts val="0"/>
              </a:spcBef>
              <a:spcAft>
                <a:spcPts val="0"/>
              </a:spcAft>
              <a:defRPr sz="1200">
                <a:latin typeface="+mn-lt"/>
                <a:cs typeface="+mn-cs"/>
              </a:defRPr>
            </a:lvl1pPr>
          </a:lstStyle>
          <a:p>
            <a:pPr>
              <a:defRPr/>
            </a:pPr>
            <a:fld id="{DB6E154A-7235-4CE8-AA7E-FF829F269870}" type="datetimeFigureOut">
              <a:rPr lang="en-US"/>
              <a:pPr>
                <a:defRPr/>
              </a:pPr>
              <a:t>10/10/2012</a:t>
            </a:fld>
            <a:endParaRPr lang="en-US" dirty="0"/>
          </a:p>
        </p:txBody>
      </p:sp>
      <p:sp>
        <p:nvSpPr>
          <p:cNvPr id="4" name="Slide Image Placeholder 3"/>
          <p:cNvSpPr>
            <a:spLocks noGrp="1" noRot="1" noChangeAspect="1"/>
          </p:cNvSpPr>
          <p:nvPr>
            <p:ph type="sldImg" idx="2"/>
          </p:nvPr>
        </p:nvSpPr>
        <p:spPr>
          <a:xfrm>
            <a:off x="1177925" y="692150"/>
            <a:ext cx="4618038" cy="3463925"/>
          </a:xfrm>
          <a:prstGeom prst="rect">
            <a:avLst/>
          </a:prstGeom>
          <a:noFill/>
          <a:ln w="12700">
            <a:solidFill>
              <a:prstClr val="black"/>
            </a:solidFill>
          </a:ln>
        </p:spPr>
        <p:txBody>
          <a:bodyPr vert="horz" lIns="92604" tIns="46303" rIns="92604" bIns="46303" rtlCol="0" anchor="ctr"/>
          <a:lstStyle/>
          <a:p>
            <a:pPr lvl="0"/>
            <a:endParaRPr lang="en-US" noProof="0" dirty="0"/>
          </a:p>
        </p:txBody>
      </p:sp>
      <p:sp>
        <p:nvSpPr>
          <p:cNvPr id="5" name="Notes Placeholder 4"/>
          <p:cNvSpPr>
            <a:spLocks noGrp="1"/>
          </p:cNvSpPr>
          <p:nvPr>
            <p:ph type="body" sz="quarter" idx="3"/>
          </p:nvPr>
        </p:nvSpPr>
        <p:spPr>
          <a:xfrm>
            <a:off x="697389" y="4387136"/>
            <a:ext cx="5579110" cy="4156234"/>
          </a:xfrm>
          <a:prstGeom prst="rect">
            <a:avLst/>
          </a:prstGeom>
        </p:spPr>
        <p:txBody>
          <a:bodyPr vert="horz" lIns="92604" tIns="46303" rIns="92604" bIns="4630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668"/>
            <a:ext cx="3022018" cy="461804"/>
          </a:xfrm>
          <a:prstGeom prst="rect">
            <a:avLst/>
          </a:prstGeom>
        </p:spPr>
        <p:txBody>
          <a:bodyPr vert="horz" lIns="92604" tIns="46303" rIns="92604" bIns="46303"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50256" y="8772668"/>
            <a:ext cx="3022018" cy="461804"/>
          </a:xfrm>
          <a:prstGeom prst="rect">
            <a:avLst/>
          </a:prstGeom>
        </p:spPr>
        <p:txBody>
          <a:bodyPr vert="horz" lIns="92604" tIns="46303" rIns="92604" bIns="46303" rtlCol="0" anchor="b"/>
          <a:lstStyle>
            <a:lvl1pPr algn="r" fontAlgn="auto">
              <a:spcBef>
                <a:spcPts val="0"/>
              </a:spcBef>
              <a:spcAft>
                <a:spcPts val="0"/>
              </a:spcAft>
              <a:defRPr sz="1200">
                <a:latin typeface="+mn-lt"/>
                <a:cs typeface="+mn-cs"/>
              </a:defRPr>
            </a:lvl1pPr>
          </a:lstStyle>
          <a:p>
            <a:pPr>
              <a:defRPr/>
            </a:pPr>
            <a:fld id="{95D29836-1E85-426E-BDA1-008439400106}" type="slidenum">
              <a:rPr lang="en-US"/>
              <a:pPr>
                <a:defRPr/>
              </a:pPr>
              <a:t>‹#›</a:t>
            </a:fld>
            <a:endParaRPr lang="en-US" dirty="0"/>
          </a:p>
        </p:txBody>
      </p:sp>
    </p:spTree>
    <p:extLst>
      <p:ext uri="{BB962C8B-B14F-4D97-AF65-F5344CB8AC3E}">
        <p14:creationId xmlns:p14="http://schemas.microsoft.com/office/powerpoint/2010/main" val="972922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189E1B-B592-4125-854D-BD248E129FE6}" type="slidenum">
              <a:rPr lang="en-US" smtClean="0"/>
              <a:t>1</a:t>
            </a:fld>
            <a:endParaRPr lang="en-US" dirty="0"/>
          </a:p>
        </p:txBody>
      </p:sp>
    </p:spTree>
    <p:extLst>
      <p:ext uri="{BB962C8B-B14F-4D97-AF65-F5344CB8AC3E}">
        <p14:creationId xmlns:p14="http://schemas.microsoft.com/office/powerpoint/2010/main" val="644581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lays out New York’s own definition of a Student Learning Objective.  </a:t>
            </a:r>
          </a:p>
          <a:p>
            <a:r>
              <a:rPr lang="en-US" dirty="0" smtClean="0"/>
              <a:t>In order to document and focus teacher impact, SLOs must be specific and measureable. Setting goals for student learning emphasizes outcomes, rather than inputs. SLOs focus attention on data and outcomes.</a:t>
            </a:r>
          </a:p>
          <a:p>
            <a:r>
              <a:rPr lang="en-US" dirty="0" smtClean="0"/>
              <a:t> SLOs are long-term, measurable academic goals based on prior student learning data. They are aligned to standards (CCSS, State, or national) and district and school priorities. </a:t>
            </a:r>
            <a:br>
              <a:rPr lang="en-US" dirty="0" smtClean="0"/>
            </a:br>
            <a:endParaRPr lang="en-US" dirty="0" smtClean="0"/>
          </a:p>
          <a:p>
            <a:r>
              <a:rPr lang="en-US" dirty="0" smtClean="0"/>
              <a:t>2012 – 2013 First Year using SLOs:  </a:t>
            </a:r>
            <a:r>
              <a:rPr lang="en-US" dirty="0"/>
              <a:t>The Implementation of SLOs, was led by the District.</a:t>
            </a:r>
          </a:p>
          <a:p>
            <a:r>
              <a:rPr lang="en-US" dirty="0" smtClean="0"/>
              <a:t>Content </a:t>
            </a:r>
            <a:r>
              <a:rPr lang="en-US" dirty="0"/>
              <a:t>A</a:t>
            </a:r>
            <a:r>
              <a:rPr lang="en-US" dirty="0" smtClean="0"/>
              <a:t>rea Directors (included Lead Teachers) have written the SLOs for </a:t>
            </a:r>
            <a:r>
              <a:rPr lang="en-US" baseline="0" dirty="0" smtClean="0"/>
              <a:t>the district.  </a:t>
            </a:r>
            <a:endParaRPr lang="en-US" dirty="0"/>
          </a:p>
        </p:txBody>
      </p:sp>
      <p:sp>
        <p:nvSpPr>
          <p:cNvPr id="4" name="Slide Number Placeholder 3"/>
          <p:cNvSpPr>
            <a:spLocks noGrp="1"/>
          </p:cNvSpPr>
          <p:nvPr>
            <p:ph type="sldNum" sz="quarter" idx="10"/>
          </p:nvPr>
        </p:nvSpPr>
        <p:spPr/>
        <p:txBody>
          <a:bodyPr/>
          <a:lstStyle/>
          <a:p>
            <a:fld id="{81900E0D-648E-457B-8765-D26C53DC05E1}"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808249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11</a:t>
            </a:fld>
            <a:endParaRPr lang="en-US" dirty="0"/>
          </a:p>
        </p:txBody>
      </p:sp>
    </p:spTree>
    <p:extLst>
      <p:ext uri="{BB962C8B-B14F-4D97-AF65-F5344CB8AC3E}">
        <p14:creationId xmlns:p14="http://schemas.microsoft.com/office/powerpoint/2010/main" val="1295262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Rule:</a:t>
            </a:r>
          </a:p>
          <a:p>
            <a:endParaRPr lang="en-US" dirty="0" smtClean="0"/>
          </a:p>
          <a:p>
            <a:r>
              <a:rPr lang="en-US" dirty="0" smtClean="0"/>
              <a:t>Assess all of your students within the same subject and grade level….</a:t>
            </a:r>
          </a:p>
          <a:p>
            <a:endParaRPr lang="en-US" dirty="0" smtClean="0"/>
          </a:p>
          <a:p>
            <a:pPr defTabSz="926196">
              <a:defRPr/>
            </a:pPr>
            <a:r>
              <a:rPr lang="en-US" dirty="0" smtClean="0"/>
              <a:t>Ex:  </a:t>
            </a:r>
            <a:r>
              <a:rPr lang="en-US" baseline="0" dirty="0" smtClean="0"/>
              <a:t>----Common Branch  Teacher:  Need 1 SLO for Math and 1 for ELA - - covers every student in class.</a:t>
            </a:r>
          </a:p>
          <a:p>
            <a:endParaRPr lang="en-US" dirty="0" smtClean="0"/>
          </a:p>
          <a:p>
            <a:r>
              <a:rPr lang="en-US" baseline="0" dirty="0" smtClean="0"/>
              <a:t>The </a:t>
            </a:r>
            <a:r>
              <a:rPr lang="en-US" u="sng" baseline="0" dirty="0" smtClean="0"/>
              <a:t>&gt;</a:t>
            </a:r>
            <a:r>
              <a:rPr lang="en-US" baseline="0" dirty="0" smtClean="0"/>
              <a:t>50% Rule:  ONLY comes into play when a Teacher teaches Multiple Subjects</a:t>
            </a:r>
          </a:p>
          <a:p>
            <a:endParaRPr lang="en-US" baseline="0" dirty="0" smtClean="0"/>
          </a:p>
          <a:p>
            <a:r>
              <a:rPr lang="en-US" baseline="0" dirty="0" smtClean="0"/>
              <a:t>Start with your largest group in the same grade and subject level- - - That will be your SLO…..</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12</a:t>
            </a:fld>
            <a:endParaRPr lang="en-US" dirty="0"/>
          </a:p>
        </p:txBody>
      </p:sp>
    </p:spTree>
    <p:extLst>
      <p:ext uri="{BB962C8B-B14F-4D97-AF65-F5344CB8AC3E}">
        <p14:creationId xmlns:p14="http://schemas.microsoft.com/office/powerpoint/2010/main" val="3302088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Achievement Score:  Is an Achievement Score?</a:t>
            </a:r>
            <a:r>
              <a:rPr lang="en-US" baseline="0" dirty="0" smtClean="0"/>
              <a:t>  And it will be measured by……</a:t>
            </a:r>
          </a:p>
          <a:p>
            <a:endParaRPr lang="en-US" baseline="0" dirty="0" smtClean="0"/>
          </a:p>
          <a:p>
            <a:pPr marL="171421" indent="-171421">
              <a:buFont typeface="Arial" pitchFamily="34" charset="0"/>
              <a:buChar char="•"/>
            </a:pPr>
            <a:r>
              <a:rPr lang="en-US" baseline="0" dirty="0" smtClean="0"/>
              <a:t>Teachers will administer the Pre-Test, Correct them and send in their Class Roster indicating their Baseline Scores.</a:t>
            </a:r>
          </a:p>
          <a:p>
            <a:pPr marL="628545" lvl="1" indent="-171421">
              <a:buFont typeface="Arial" pitchFamily="34" charset="0"/>
              <a:buChar char="•"/>
            </a:pPr>
            <a:r>
              <a:rPr lang="en-US" baseline="0" dirty="0" smtClean="0"/>
              <a:t>There will be a webinar to train you how to complete this, which includes filling out your Student Population.</a:t>
            </a:r>
          </a:p>
          <a:p>
            <a:pPr marL="171421" indent="-171421">
              <a:buFont typeface="Arial" pitchFamily="34" charset="0"/>
              <a:buChar char="•"/>
            </a:pPr>
            <a:r>
              <a:rPr lang="en-US" baseline="0" dirty="0" smtClean="0"/>
              <a:t>Post Tests……Teachers will not administer Post Tests…..Stay Tuned for Guidance from Administrator</a:t>
            </a:r>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13</a:t>
            </a:fld>
            <a:endParaRPr lang="en-US" dirty="0"/>
          </a:p>
        </p:txBody>
      </p:sp>
    </p:spTree>
    <p:extLst>
      <p:ext uri="{BB962C8B-B14F-4D97-AF65-F5344CB8AC3E}">
        <p14:creationId xmlns:p14="http://schemas.microsoft.com/office/powerpoint/2010/main" val="3170311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Placeholder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Placeholder 3"/>
          <p:cNvSpPr>
            <a:spLocks noGrp="1" noChangeArrowheads="1"/>
          </p:cNvSpPr>
          <p:nvPr>
            <p:ph type="body" idx="1"/>
          </p:nvPr>
        </p:nvSpPr>
        <p:spPr>
          <a:ln/>
        </p:spPr>
        <p:txBody>
          <a:bodyPr>
            <a:normAutofit/>
          </a:bodyPr>
          <a:lstStyle/>
          <a:p>
            <a:pPr>
              <a:defRPr/>
            </a:pPr>
            <a:r>
              <a:rPr lang="en-US" b="0" u="none" dirty="0" smtClean="0"/>
              <a:t>For</a:t>
            </a:r>
            <a:r>
              <a:rPr lang="en-US" b="0" u="none" baseline="0" dirty="0" smtClean="0"/>
              <a:t> the final 20%, all teachers will receive a score from the district based on a measure of student achievement. </a:t>
            </a:r>
          </a:p>
          <a:p>
            <a:pPr>
              <a:defRPr/>
            </a:pPr>
            <a:endParaRPr lang="en-US" b="0" u="none" baseline="0" dirty="0" smtClean="0"/>
          </a:p>
          <a:p>
            <a:r>
              <a:rPr lang="en-US" dirty="0"/>
              <a:t>Where we are using locally developed assessments or percentile scores (if AIMSWEBB or NWEA are used for the local subcomponent) for the local measures subcomponent, only the final test (i.e. Post Assessment)  will be used to determine the score.  </a:t>
            </a:r>
          </a:p>
          <a:p>
            <a:r>
              <a:rPr lang="en-US" dirty="0"/>
              <a:t> </a:t>
            </a:r>
          </a:p>
          <a:p>
            <a:r>
              <a:rPr lang="en-US" dirty="0"/>
              <a:t> </a:t>
            </a:r>
          </a:p>
          <a:p>
            <a:r>
              <a:rPr lang="en-US" dirty="0"/>
              <a:t> </a:t>
            </a:r>
          </a:p>
          <a:p>
            <a:pPr>
              <a:defRPr/>
            </a:pPr>
            <a:endParaRPr lang="en-US" b="0" u="none"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 HEDI pronounced Heidi</a:t>
            </a:r>
          </a:p>
          <a:p>
            <a:endParaRPr lang="en-US" dirty="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solidFill>
                  <a:prstClr val="black"/>
                </a:solidFill>
              </a:rPr>
              <a:pPr>
                <a:defRPr/>
              </a:pPr>
              <a:t>15</a:t>
            </a:fld>
            <a:endParaRPr lang="en-US" dirty="0">
              <a:solidFill>
                <a:prstClr val="black"/>
              </a:solidFill>
            </a:endParaRPr>
          </a:p>
        </p:txBody>
      </p:sp>
    </p:spTree>
    <p:extLst>
      <p:ext uri="{BB962C8B-B14F-4D97-AF65-F5344CB8AC3E}">
        <p14:creationId xmlns:p14="http://schemas.microsoft.com/office/powerpoint/2010/main" val="28181309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TextEdi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r>
              <a:rPr lang="en-US" baseline="0" dirty="0" smtClean="0"/>
              <a:t>The four rating categories were set by the state along with the cutpoints for each level.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will be the format of the Assessments?</a:t>
            </a:r>
          </a:p>
          <a:p>
            <a:endParaRPr lang="en-US" dirty="0" smtClean="0"/>
          </a:p>
          <a:p>
            <a:r>
              <a:rPr lang="en-US" dirty="0" smtClean="0"/>
              <a:t>Pre and Post:</a:t>
            </a:r>
            <a:r>
              <a:rPr lang="en-US" baseline="0" dirty="0" smtClean="0"/>
              <a:t>  </a:t>
            </a:r>
            <a:r>
              <a:rPr lang="en-US" b="1" dirty="0"/>
              <a:t>BOCES/Locally Developed Assessments</a:t>
            </a:r>
            <a:endParaRPr lang="en-US" dirty="0" smtClean="0"/>
          </a:p>
          <a:p>
            <a:r>
              <a:rPr lang="en-US" dirty="0" smtClean="0"/>
              <a:t>Pencil and Paper using the Scranton Sheets</a:t>
            </a:r>
          </a:p>
          <a:p>
            <a:r>
              <a:rPr lang="en-US" dirty="0" smtClean="0"/>
              <a:t>Follow the same</a:t>
            </a:r>
            <a:r>
              <a:rPr lang="en-US" baseline="0" dirty="0" smtClean="0"/>
              <a:t> protocol as our regular Testing Env - - JSchultz will be working with her Test Liaisons in the building….To communicate the process.</a:t>
            </a:r>
            <a:endParaRPr lang="en-US" dirty="0" smtClean="0"/>
          </a:p>
          <a:p>
            <a:endParaRPr lang="en-US" dirty="0" smtClean="0"/>
          </a:p>
          <a:p>
            <a:r>
              <a:rPr lang="en-US" b="1" dirty="0" smtClean="0"/>
              <a:t>NWEA is all Electronic</a:t>
            </a:r>
            <a:r>
              <a:rPr lang="en-US" b="1" baseline="0" dirty="0" smtClean="0"/>
              <a:t> Testing……</a:t>
            </a:r>
          </a:p>
          <a:p>
            <a:pPr marL="228562" indent="-228562">
              <a:buAutoNum type="alphaLcParenR"/>
            </a:pPr>
            <a:r>
              <a:rPr lang="en-US" baseline="0" dirty="0" smtClean="0"/>
              <a:t>NWEA is certainly used in the SLO assessments</a:t>
            </a:r>
          </a:p>
          <a:p>
            <a:pPr marL="228562" indent="-228562">
              <a:buAutoNum type="alphaLcParenR"/>
            </a:pPr>
            <a:r>
              <a:rPr lang="en-US" baseline="0" dirty="0" smtClean="0"/>
              <a:t>However, if your building is using NWEA for screening - - please continue with your School Building’s Protocol </a:t>
            </a:r>
            <a:endParaRPr lang="en-US" dirty="0" smtClean="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17</a:t>
            </a:fld>
            <a:endParaRPr lang="en-US" dirty="0"/>
          </a:p>
        </p:txBody>
      </p:sp>
    </p:spTree>
    <p:extLst>
      <p:ext uri="{BB962C8B-B14F-4D97-AF65-F5344CB8AC3E}">
        <p14:creationId xmlns:p14="http://schemas.microsoft.com/office/powerpoint/2010/main" val="3170311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18</a:t>
            </a:fld>
            <a:endParaRPr lang="en-US" dirty="0"/>
          </a:p>
        </p:txBody>
      </p:sp>
    </p:spTree>
    <p:extLst>
      <p:ext uri="{BB962C8B-B14F-4D97-AF65-F5344CB8AC3E}">
        <p14:creationId xmlns:p14="http://schemas.microsoft.com/office/powerpoint/2010/main" val="3170311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b="1" dirty="0"/>
              <a:t>Emphasize:  * Minimum Required</a:t>
            </a:r>
            <a:endParaRPr lang="en-US" dirty="0"/>
          </a:p>
          <a:p>
            <a:pPr rtl="0" eaLnBrk="1" fontAlgn="t" latinLnBrk="0" hangingPunct="1"/>
            <a:r>
              <a:rPr lang="en-US" b="1" dirty="0"/>
              <a:t>Multiple Observations and Informal Walkthroughs</a:t>
            </a:r>
            <a:endParaRPr lang="en-US" dirty="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19</a:t>
            </a:fld>
            <a:endParaRPr lang="en-US" dirty="0"/>
          </a:p>
        </p:txBody>
      </p:sp>
    </p:spTree>
    <p:extLst>
      <p:ext uri="{BB962C8B-B14F-4D97-AF65-F5344CB8AC3E}">
        <p14:creationId xmlns:p14="http://schemas.microsoft.com/office/powerpoint/2010/main" val="3170311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Slide Summary:</a:t>
            </a:r>
          </a:p>
          <a:p>
            <a:r>
              <a:rPr lang="en-US" dirty="0" smtClean="0"/>
              <a:t>The APPR</a:t>
            </a:r>
            <a:r>
              <a:rPr lang="en-US" baseline="0" dirty="0" smtClean="0"/>
              <a:t> evaluation process effects both teachers and principals.</a:t>
            </a:r>
            <a:endParaRPr lang="en-US" dirty="0" smtClean="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2</a:t>
            </a:fld>
            <a:endParaRPr lang="en-US" dirty="0"/>
          </a:p>
        </p:txBody>
      </p:sp>
    </p:spTree>
    <p:extLst>
      <p:ext uri="{BB962C8B-B14F-4D97-AF65-F5344CB8AC3E}">
        <p14:creationId xmlns:p14="http://schemas.microsoft.com/office/powerpoint/2010/main" val="10413650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Reiterate:  If the staff</a:t>
            </a:r>
            <a:r>
              <a:rPr lang="en-US" baseline="0" dirty="0" smtClean="0"/>
              <a:t> member is NOT the Teacher of Record (TOR), then they are NOT Evaluated under APPR - - they will be evaluated under the Traditional System….However, the teacher CAN elect to use the Danielson Rubric if they choose too.</a:t>
            </a:r>
          </a:p>
          <a:p>
            <a:endParaRPr lang="en-US" baseline="0" dirty="0" smtClean="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20</a:t>
            </a:fld>
            <a:endParaRPr lang="en-US" dirty="0"/>
          </a:p>
        </p:txBody>
      </p:sp>
    </p:spTree>
    <p:extLst>
      <p:ext uri="{BB962C8B-B14F-4D97-AF65-F5344CB8AC3E}">
        <p14:creationId xmlns:p14="http://schemas.microsoft.com/office/powerpoint/2010/main" val="31703110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Reiterate:  If the staff member is NOT the Teacher of Record (TOR), then they are NOT Evaluated under APPR - - they will be evaluated under the Traditional System….However, the teacher CAN elect to use the Danielson Rubric if they choose too.</a:t>
            </a:r>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21</a:t>
            </a:fld>
            <a:endParaRPr lang="en-US" dirty="0"/>
          </a:p>
        </p:txBody>
      </p:sp>
    </p:spTree>
    <p:extLst>
      <p:ext uri="{BB962C8B-B14F-4D97-AF65-F5344CB8AC3E}">
        <p14:creationId xmlns:p14="http://schemas.microsoft.com/office/powerpoint/2010/main" val="31703110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Traditional Teachers</a:t>
            </a:r>
            <a:r>
              <a:rPr lang="en-US" baseline="0" dirty="0" smtClean="0"/>
              <a:t> - - Goal Setting will NOT be a part of their evaluation system…..</a:t>
            </a:r>
          </a:p>
          <a:p>
            <a:endParaRPr lang="en-US" baseline="0" dirty="0" smtClean="0"/>
          </a:p>
          <a:p>
            <a:r>
              <a:rPr lang="en-US" baseline="0" dirty="0" smtClean="0"/>
              <a:t>There is a place in ePerformance System for them to add goals, but it is not a part of the Traditional Rubric</a:t>
            </a:r>
            <a:endParaRPr lang="en-US" dirty="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22</a:t>
            </a:fld>
            <a:endParaRPr lang="en-US" dirty="0"/>
          </a:p>
        </p:txBody>
      </p:sp>
    </p:spTree>
    <p:extLst>
      <p:ext uri="{BB962C8B-B14F-4D97-AF65-F5344CB8AC3E}">
        <p14:creationId xmlns:p14="http://schemas.microsoft.com/office/powerpoint/2010/main" val="41685383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additional information on</a:t>
            </a:r>
            <a:r>
              <a:rPr lang="en-US" baseline="0" dirty="0" smtClean="0"/>
              <a:t> APPR you can visit the engageRochester website by following these directions</a:t>
            </a:r>
          </a:p>
          <a:p>
            <a:endParaRPr lang="en-US" baseline="0" dirty="0" smtClean="0"/>
          </a:p>
          <a:p>
            <a:r>
              <a:rPr lang="en-US" baseline="0" dirty="0" smtClean="0"/>
              <a:t>Also, engageny.org is a great resource for more in-depth information about APPR</a:t>
            </a:r>
          </a:p>
          <a:p>
            <a:endParaRPr lang="en-US" baseline="0" dirty="0" smtClean="0"/>
          </a:p>
          <a:p>
            <a:r>
              <a:rPr lang="en-US" baseline="0" dirty="0" smtClean="0"/>
              <a:t>Or you can reference documents regarding Race To The Top on the NY State Ed website.</a:t>
            </a:r>
            <a:endParaRPr lang="en-US" dirty="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23</a:t>
            </a:fld>
            <a:endParaRPr lang="en-US" dirty="0"/>
          </a:p>
        </p:txBody>
      </p:sp>
    </p:spTree>
    <p:extLst>
      <p:ext uri="{BB962C8B-B14F-4D97-AF65-F5344CB8AC3E}">
        <p14:creationId xmlns:p14="http://schemas.microsoft.com/office/powerpoint/2010/main" val="3170311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 Common Core State</a:t>
            </a:r>
            <a:r>
              <a:rPr lang="en-US" baseline="0" dirty="0" smtClean="0"/>
              <a:t> Standards and Data Driven Instruction are the three components of the Regents Reform Agenda designed to improve student achievement and ensure that all students are college and career ready. </a:t>
            </a:r>
            <a:endParaRPr lang="en-US" dirty="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3</a:t>
            </a:fld>
            <a:endParaRPr lang="en-US" dirty="0"/>
          </a:p>
        </p:txBody>
      </p:sp>
    </p:spTree>
    <p:extLst>
      <p:ext uri="{BB962C8B-B14F-4D97-AF65-F5344CB8AC3E}">
        <p14:creationId xmlns:p14="http://schemas.microsoft.com/office/powerpoint/2010/main" val="238457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Today’s presentation will</a:t>
            </a:r>
            <a:r>
              <a:rPr lang="en-US" baseline="0" dirty="0" smtClean="0"/>
              <a:t> be on the </a:t>
            </a:r>
            <a:r>
              <a:rPr lang="en-US" dirty="0" smtClean="0"/>
              <a:t>APPR</a:t>
            </a:r>
            <a:r>
              <a:rPr lang="en-US" baseline="0" dirty="0" smtClean="0"/>
              <a:t> Evaluation Process for Teachers.</a:t>
            </a:r>
            <a:endParaRPr lang="en-US" dirty="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4</a:t>
            </a:fld>
            <a:endParaRPr lang="en-US" dirty="0"/>
          </a:p>
        </p:txBody>
      </p:sp>
    </p:spTree>
    <p:extLst>
      <p:ext uri="{BB962C8B-B14F-4D97-AF65-F5344CB8AC3E}">
        <p14:creationId xmlns:p14="http://schemas.microsoft.com/office/powerpoint/2010/main" val="3203313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5</a:t>
            </a:fld>
            <a:endParaRPr lang="en-US" dirty="0"/>
          </a:p>
        </p:txBody>
      </p:sp>
    </p:spTree>
    <p:extLst>
      <p:ext uri="{BB962C8B-B14F-4D97-AF65-F5344CB8AC3E}">
        <p14:creationId xmlns:p14="http://schemas.microsoft.com/office/powerpoint/2010/main" val="1041365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Slide</a:t>
            </a:r>
          </a:p>
          <a:p>
            <a:endParaRPr lang="en-US" dirty="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1041365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Placeholder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Placeholder 3"/>
          <p:cNvSpPr>
            <a:spLocks noGrp="1" noChangeArrowheads="1"/>
          </p:cNvSpPr>
          <p:nvPr>
            <p:ph type="body" idx="1"/>
          </p:nvPr>
        </p:nvSpPr>
        <p:spPr>
          <a:ln/>
        </p:spPr>
        <p:txBody>
          <a:bodyPr>
            <a:normAutofit/>
          </a:bodyPr>
          <a:lstStyle/>
          <a:p>
            <a:pPr>
              <a:defRPr/>
            </a:pPr>
            <a:r>
              <a:rPr lang="en-US" b="1" u="none" dirty="0" smtClean="0"/>
              <a:t>All teachers are</a:t>
            </a:r>
            <a:r>
              <a:rPr lang="en-US" b="1" u="none" baseline="0" dirty="0" smtClean="0"/>
              <a:t> required by law to have observations of their practice</a:t>
            </a:r>
            <a:endParaRPr lang="en-US" b="1" u="non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a:t>
            </a:r>
            <a:r>
              <a:rPr lang="en-US" baseline="0" dirty="0" smtClean="0"/>
              <a:t> information about the observation process</a:t>
            </a:r>
            <a:endParaRPr lang="en-US" dirty="0"/>
          </a:p>
        </p:txBody>
      </p:sp>
      <p:sp>
        <p:nvSpPr>
          <p:cNvPr id="4" name="Slide Number Placeholder 3"/>
          <p:cNvSpPr>
            <a:spLocks noGrp="1"/>
          </p:cNvSpPr>
          <p:nvPr>
            <p:ph type="sldNum" sz="quarter" idx="10"/>
          </p:nvPr>
        </p:nvSpPr>
        <p:spPr/>
        <p:txBody>
          <a:bodyPr/>
          <a:lstStyle/>
          <a:p>
            <a:pPr>
              <a:defRPr/>
            </a:pPr>
            <a:fld id="{95D29836-1E85-426E-BDA1-008439400106}" type="slidenum">
              <a:rPr lang="en-US" smtClean="0"/>
              <a:pPr>
                <a:defRPr/>
              </a:pPr>
              <a:t>8</a:t>
            </a:fld>
            <a:endParaRPr lang="en-US" dirty="0"/>
          </a:p>
        </p:txBody>
      </p:sp>
    </p:spTree>
    <p:extLst>
      <p:ext uri="{BB962C8B-B14F-4D97-AF65-F5344CB8AC3E}">
        <p14:creationId xmlns:p14="http://schemas.microsoft.com/office/powerpoint/2010/main" val="1041365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Placeholder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Placeholder 3"/>
          <p:cNvSpPr>
            <a:spLocks noGrp="1" noChangeArrowheads="1"/>
          </p:cNvSpPr>
          <p:nvPr>
            <p:ph type="body" idx="1"/>
          </p:nvPr>
        </p:nvSpPr>
        <p:spPr>
          <a:ln/>
        </p:spPr>
        <p:txBody>
          <a:bodyPr>
            <a:normAutofit/>
          </a:bodyPr>
          <a:lstStyle/>
          <a:p>
            <a:pPr>
              <a:defRPr/>
            </a:pPr>
            <a:r>
              <a:rPr lang="en-US" u="none" dirty="0" smtClean="0"/>
              <a:t>Student growth will be measured</a:t>
            </a:r>
            <a:r>
              <a:rPr lang="en-US" u="none" baseline="0" dirty="0" smtClean="0"/>
              <a:t> by comparing growth from one grade to the next on the 4-8 ELA and Math exams</a:t>
            </a:r>
            <a:r>
              <a:rPr lang="en-US" u="none" dirty="0" smtClean="0"/>
              <a:t>. NYSED will</a:t>
            </a:r>
            <a:r>
              <a:rPr lang="en-US" u="none" baseline="0" dirty="0" smtClean="0"/>
              <a:t> provide this score.</a:t>
            </a:r>
            <a:endParaRPr lang="en-US" b="1" u="none"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6A5521F-7098-45C4-90AF-BC575DED59AD}"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F776BF8-C9F0-4270-9E6D-9920C0AE8021}"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1F98807-9B37-4552-8935-4BB3E0220906}"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24565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82146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1502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82719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11469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841026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5123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9320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1EF7B55-1606-4ED1-94FA-0B2DB1E8D48C}"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200209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90547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307190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166403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81920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95021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740673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513624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415835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44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5F77F16-EA06-4E8F-8E23-47878BE93FC0}"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622267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90929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649924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01807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32873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129475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180964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491526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856316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1682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4FD76F7-590B-4C99-BA51-16EC0BDB6F48}" type="slidenum">
              <a:rPr lang="en-US" smtClean="0"/>
              <a:pPr>
                <a:defRPr/>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110973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99583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0294571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701948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85502-2290-4BF8-BDFB-20B434F4634A}" type="datetimeFigureOut">
              <a:rPr lang="en-US" smtClean="0">
                <a:solidFill>
                  <a:prstClr val="black">
                    <a:tint val="75000"/>
                  </a:prstClr>
                </a:solidFill>
              </a:rPr>
              <a:pPr/>
              <a:t>10/10/2012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AA0F794-A535-41C2-8278-C055F10C32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9862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3D3C2520-EBAB-4616-90D3-BB190D59CD6F}"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498F62A-6652-4815-A914-5ABB1B20E8F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6E19AF07-1B1D-4241-B94F-F2ACD7E86749}"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DCBC563-9FB0-4CDC-BE7E-BFAE599F9559}"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650A342E-7C6E-4C38-9961-58C9EF06E113}"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04FD76F7-590B-4C99-BA51-16EC0BDB6F48}"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7885502-2290-4BF8-BDFB-20B434F4634A}" type="datetimeFigureOut">
              <a:rPr lang="en-US" smtClean="0">
                <a:solidFill>
                  <a:prstClr val="black">
                    <a:tint val="75000"/>
                  </a:prstClr>
                </a:solidFill>
                <a:latin typeface="Calibri"/>
                <a:cs typeface="+mn-cs"/>
              </a:rPr>
              <a:pPr fontAlgn="auto">
                <a:spcBef>
                  <a:spcPts val="0"/>
                </a:spcBef>
                <a:spcAft>
                  <a:spcPts val="0"/>
                </a:spcAft>
              </a:pPr>
              <a:t>10/10/2012</a:t>
            </a:fld>
            <a:endParaRPr lang="en-US" dirty="0">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dirty="0">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EAA0F794-A535-41C2-8278-C055F10C32E8}" type="slidenum">
              <a:rPr lang="en-US" smtClean="0">
                <a:solidFill>
                  <a:prstClr val="black">
                    <a:tint val="75000"/>
                  </a:prstClr>
                </a:solidFill>
                <a:latin typeface="Calibri"/>
                <a:cs typeface="+mn-cs"/>
              </a:rPr>
              <a:pPr fontAlgn="auto">
                <a:spcBef>
                  <a:spcPts val="0"/>
                </a:spcBef>
                <a:spcAft>
                  <a:spcPts val="0"/>
                </a:spcAft>
              </a:pPr>
              <a:t>‹#›</a:t>
            </a:fld>
            <a:endParaRPr lang="en-US" dirty="0">
              <a:solidFill>
                <a:prstClr val="black">
                  <a:tint val="75000"/>
                </a:prstClr>
              </a:solidFill>
              <a:latin typeface="Calibri"/>
              <a:cs typeface="+mn-cs"/>
            </a:endParaRPr>
          </a:p>
        </p:txBody>
      </p:sp>
    </p:spTree>
    <p:extLst>
      <p:ext uri="{BB962C8B-B14F-4D97-AF65-F5344CB8AC3E}">
        <p14:creationId xmlns:p14="http://schemas.microsoft.com/office/powerpoint/2010/main" val="264895819"/>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7885502-2290-4BF8-BDFB-20B434F4634A}" type="datetimeFigureOut">
              <a:rPr lang="en-US" smtClean="0">
                <a:solidFill>
                  <a:prstClr val="black">
                    <a:tint val="75000"/>
                  </a:prstClr>
                </a:solidFill>
                <a:latin typeface="Calibri"/>
                <a:cs typeface="+mn-cs"/>
              </a:rPr>
              <a:pPr fontAlgn="auto">
                <a:spcBef>
                  <a:spcPts val="0"/>
                </a:spcBef>
                <a:spcAft>
                  <a:spcPts val="0"/>
                </a:spcAft>
              </a:pPr>
              <a:t>10/10/2012</a:t>
            </a:fld>
            <a:endParaRPr lang="en-US" dirty="0">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dirty="0">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EAA0F794-A535-41C2-8278-C055F10C32E8}" type="slidenum">
              <a:rPr lang="en-US" smtClean="0">
                <a:solidFill>
                  <a:prstClr val="black">
                    <a:tint val="75000"/>
                  </a:prstClr>
                </a:solidFill>
                <a:latin typeface="Calibri"/>
                <a:cs typeface="+mn-cs"/>
              </a:rPr>
              <a:pPr fontAlgn="auto">
                <a:spcBef>
                  <a:spcPts val="0"/>
                </a:spcBef>
                <a:spcAft>
                  <a:spcPts val="0"/>
                </a:spcAft>
              </a:pPr>
              <a:t>‹#›</a:t>
            </a:fld>
            <a:endParaRPr lang="en-US" dirty="0">
              <a:solidFill>
                <a:prstClr val="black">
                  <a:tint val="75000"/>
                </a:prstClr>
              </a:solidFill>
              <a:latin typeface="Calibri"/>
              <a:cs typeface="+mn-cs"/>
            </a:endParaRPr>
          </a:p>
        </p:txBody>
      </p:sp>
    </p:spTree>
    <p:extLst>
      <p:ext uri="{BB962C8B-B14F-4D97-AF65-F5344CB8AC3E}">
        <p14:creationId xmlns:p14="http://schemas.microsoft.com/office/powerpoint/2010/main" val="2391488188"/>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7885502-2290-4BF8-BDFB-20B434F4634A}" type="datetimeFigureOut">
              <a:rPr lang="en-US" smtClean="0">
                <a:solidFill>
                  <a:prstClr val="black">
                    <a:tint val="75000"/>
                  </a:prstClr>
                </a:solidFill>
                <a:latin typeface="Calibri"/>
              </a:rPr>
              <a:pPr fontAlgn="auto">
                <a:spcBef>
                  <a:spcPts val="0"/>
                </a:spcBef>
                <a:spcAft>
                  <a:spcPts val="0"/>
                </a:spcAft>
              </a:pPr>
              <a:t>10/10/2012</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EAA0F794-A535-41C2-8278-C055F10C32E8}" type="slidenum">
              <a:rPr lang="en-US" smtClean="0">
                <a:solidFill>
                  <a:prstClr val="black">
                    <a:tint val="75000"/>
                  </a:prstClr>
                </a:solidFill>
                <a:latin typeface="Calibri"/>
              </a:rPr>
              <a:pPr fontAlgn="auto">
                <a:spcBef>
                  <a:spcPts val="0"/>
                </a:spcBef>
                <a:spcAft>
                  <a:spcPts val="0"/>
                </a:spcAft>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424956339"/>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4.png"/><Relationship Id="rId7" Type="http://schemas.openxmlformats.org/officeDocument/2006/relationships/image" Target="../media/image7.emf"/><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png"/><Relationship Id="rId4" Type="http://schemas.openxmlformats.org/officeDocument/2006/relationships/image" Target="cid:image014.png@01CD8AD2.26796E70" TargetMode="External"/><Relationship Id="rId9" Type="http://schemas.openxmlformats.org/officeDocument/2006/relationships/image" Target="../media/image9.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rcsdk12.or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mailto:Performance_eval@rcsdk12.org" TargetMode="External"/><Relationship Id="rId5" Type="http://schemas.openxmlformats.org/officeDocument/2006/relationships/hyperlink" Target="http://www.nysed.gov/" TargetMode="External"/><Relationship Id="rId4" Type="http://schemas.openxmlformats.org/officeDocument/2006/relationships/hyperlink" Target="http://engageny.org/"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3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 y="762000"/>
            <a:ext cx="5943600" cy="2544930"/>
          </a:xfrm>
          <a:prstGeom prst="rect">
            <a:avLst/>
          </a:prstGeom>
        </p:spPr>
      </p:pic>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86963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1"/>
            <a:ext cx="8305800"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4213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100" b="1" dirty="0" smtClean="0"/>
              <a:t>Who </a:t>
            </a:r>
            <a:r>
              <a:rPr lang="en-US" sz="3100" b="1" dirty="0"/>
              <a:t>MUST have SLOs </a:t>
            </a:r>
            <a:r>
              <a:rPr lang="en-US" sz="3100" b="1" dirty="0" smtClean="0"/>
              <a:t>as</a:t>
            </a:r>
            <a:br>
              <a:rPr lang="en-US" sz="3100" b="1" dirty="0" smtClean="0"/>
            </a:br>
            <a:r>
              <a:rPr lang="en-US" sz="3100" b="1" dirty="0" smtClean="0"/>
              <a:t>  </a:t>
            </a:r>
            <a:r>
              <a:rPr lang="en-US" sz="3100" b="1" dirty="0"/>
              <a:t>“comparable growth measures”?</a:t>
            </a:r>
            <a:br>
              <a:rPr lang="en-US" sz="3100" b="1" dirty="0"/>
            </a:br>
            <a:endParaRPr lang="en-US" sz="3100" dirty="0"/>
          </a:p>
        </p:txBody>
      </p:sp>
      <p:sp>
        <p:nvSpPr>
          <p:cNvPr id="3" name="Content Placeholder 2"/>
          <p:cNvSpPr>
            <a:spLocks noGrp="1"/>
          </p:cNvSpPr>
          <p:nvPr>
            <p:ph idx="1"/>
          </p:nvPr>
        </p:nvSpPr>
        <p:spPr/>
        <p:txBody>
          <a:bodyPr>
            <a:normAutofit lnSpcReduction="10000"/>
          </a:bodyPr>
          <a:lstStyle/>
          <a:p>
            <a:r>
              <a:rPr lang="en-US" sz="2800" dirty="0"/>
              <a:t>Every </a:t>
            </a:r>
            <a:r>
              <a:rPr lang="en-US" sz="2800" dirty="0" smtClean="0"/>
              <a:t>teacher </a:t>
            </a:r>
            <a:r>
              <a:rPr lang="en-US" sz="2800" dirty="0"/>
              <a:t>that does not have 50% or  more students taking the </a:t>
            </a:r>
            <a:r>
              <a:rPr lang="en-US" sz="2800" u="sng" dirty="0"/>
              <a:t>4 – 8 </a:t>
            </a:r>
            <a:r>
              <a:rPr lang="en-US" sz="2800" dirty="0"/>
              <a:t>ELA and Math assessments, will </a:t>
            </a:r>
            <a:r>
              <a:rPr lang="en-US" sz="2800" dirty="0" smtClean="0"/>
              <a:t>need to have a student </a:t>
            </a:r>
            <a:r>
              <a:rPr lang="en-US" sz="2800" dirty="0"/>
              <a:t>learning objective (SLO</a:t>
            </a:r>
            <a:r>
              <a:rPr lang="en-US" sz="2800" dirty="0" smtClean="0"/>
              <a:t>).</a:t>
            </a:r>
            <a:br>
              <a:rPr lang="en-US" sz="2800" dirty="0" smtClean="0"/>
            </a:br>
            <a:endParaRPr lang="en-US" sz="2800" dirty="0" smtClean="0"/>
          </a:p>
          <a:p>
            <a:r>
              <a:rPr lang="en-US" sz="2800" dirty="0"/>
              <a:t>Any teacher who does not receive a </a:t>
            </a:r>
            <a:r>
              <a:rPr lang="en-US" sz="2800" dirty="0" smtClean="0"/>
              <a:t>growth or value </a:t>
            </a:r>
            <a:r>
              <a:rPr lang="en-US" sz="2800" dirty="0"/>
              <a:t>added </a:t>
            </a:r>
            <a:r>
              <a:rPr lang="en-US" sz="2800" dirty="0" smtClean="0"/>
              <a:t>score </a:t>
            </a:r>
            <a:r>
              <a:rPr lang="en-US" sz="2800" dirty="0"/>
              <a:t>from the state, will have to be evaluated using a student learning objective (SLO</a:t>
            </a:r>
            <a:r>
              <a:rPr lang="en-US" sz="2800" dirty="0" smtClean="0"/>
              <a:t>).</a:t>
            </a:r>
            <a:br>
              <a:rPr lang="en-US" sz="2800" dirty="0" smtClean="0"/>
            </a:br>
            <a:endParaRPr lang="en-US" sz="2800" dirty="0" smtClean="0"/>
          </a:p>
          <a:p>
            <a:r>
              <a:rPr lang="en-US" sz="2800" dirty="0" smtClean="0"/>
              <a:t>Teacher Evaluation Guide:  Pg 76</a:t>
            </a:r>
            <a:br>
              <a:rPr lang="en-US" sz="2800" dirty="0" smtClean="0"/>
            </a:br>
            <a:endParaRPr lang="en-US" sz="2800" dirty="0"/>
          </a:p>
        </p:txBody>
      </p:sp>
    </p:spTree>
    <p:extLst>
      <p:ext uri="{BB962C8B-B14F-4D97-AF65-F5344CB8AC3E}">
        <p14:creationId xmlns:p14="http://schemas.microsoft.com/office/powerpoint/2010/main" val="476245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fontAlgn="t"/>
            <a:r>
              <a:rPr lang="en-US" sz="4000" b="1" dirty="0" smtClean="0"/>
              <a:t>A SLO Must Contain The Following…..</a:t>
            </a:r>
            <a:endParaRPr lang="en-US" sz="4000" dirty="0"/>
          </a:p>
        </p:txBody>
      </p:sp>
      <p:sp>
        <p:nvSpPr>
          <p:cNvPr id="3" name="Content Placeholder 2"/>
          <p:cNvSpPr>
            <a:spLocks noGrp="1"/>
          </p:cNvSpPr>
          <p:nvPr>
            <p:ph idx="1"/>
          </p:nvPr>
        </p:nvSpPr>
        <p:spPr>
          <a:xfrm>
            <a:off x="457200" y="1447800"/>
            <a:ext cx="8229600" cy="4525963"/>
          </a:xfrm>
        </p:spPr>
        <p:txBody>
          <a:bodyPr>
            <a:normAutofit fontScale="92500" lnSpcReduction="20000"/>
          </a:bodyPr>
          <a:lstStyle/>
          <a:p>
            <a:pPr fontAlgn="t"/>
            <a:r>
              <a:rPr lang="en-US" dirty="0" smtClean="0"/>
              <a:t>Use </a:t>
            </a:r>
            <a:r>
              <a:rPr lang="en-US" dirty="0"/>
              <a:t>State </a:t>
            </a:r>
            <a:r>
              <a:rPr lang="en-US" dirty="0" smtClean="0"/>
              <a:t>Assessment as </a:t>
            </a:r>
            <a:r>
              <a:rPr lang="en-US" dirty="0"/>
              <a:t>evidence if </a:t>
            </a:r>
            <a:r>
              <a:rPr lang="en-US" dirty="0" smtClean="0"/>
              <a:t>available</a:t>
            </a:r>
            <a:br>
              <a:rPr lang="en-US" dirty="0" smtClean="0"/>
            </a:br>
            <a:r>
              <a:rPr lang="en-US" sz="2600" dirty="0" smtClean="0"/>
              <a:t>(i.e. Grade 3 ELA/Math, Regents Examinations, NYSAA, NYSESLAT, etc.). </a:t>
            </a:r>
            <a:r>
              <a:rPr lang="en-US" dirty="0" smtClean="0"/>
              <a:t/>
            </a:r>
            <a:br>
              <a:rPr lang="en-US" dirty="0" smtClean="0"/>
            </a:br>
            <a:endParaRPr lang="en-US" dirty="0"/>
          </a:p>
          <a:p>
            <a:pPr fontAlgn="t"/>
            <a:r>
              <a:rPr lang="en-US" dirty="0"/>
              <a:t>Cover the courses taught with the largest number of students, combining sections with common assessments, until majority of students are </a:t>
            </a:r>
            <a:r>
              <a:rPr lang="en-US" dirty="0" smtClean="0"/>
              <a:t>covered (</a:t>
            </a:r>
            <a:r>
              <a:rPr lang="en-US" b="1" u="sng" dirty="0" smtClean="0">
                <a:solidFill>
                  <a:srgbClr val="FF0000"/>
                </a:solidFill>
              </a:rPr>
              <a:t>&gt;</a:t>
            </a:r>
            <a:r>
              <a:rPr lang="en-US" b="1" dirty="0">
                <a:solidFill>
                  <a:srgbClr val="FF0000"/>
                </a:solidFill>
              </a:rPr>
              <a:t>50</a:t>
            </a:r>
            <a:r>
              <a:rPr lang="en-US" b="1" dirty="0" smtClean="0">
                <a:solidFill>
                  <a:srgbClr val="FF0000"/>
                </a:solidFill>
              </a:rPr>
              <a:t>%</a:t>
            </a:r>
            <a:r>
              <a:rPr lang="en-US" dirty="0"/>
              <a:t>)</a:t>
            </a:r>
            <a:r>
              <a:rPr lang="en-US" b="1" dirty="0" smtClean="0">
                <a:solidFill>
                  <a:srgbClr val="FF0000"/>
                </a:solidFill>
              </a:rPr>
              <a:t> </a:t>
            </a:r>
            <a:r>
              <a:rPr lang="en-US" dirty="0"/>
              <a:t>.</a:t>
            </a:r>
            <a:r>
              <a:rPr lang="en-US" dirty="0" smtClean="0"/>
              <a:t/>
            </a:r>
            <a:br>
              <a:rPr lang="en-US" dirty="0" smtClean="0"/>
            </a:br>
            <a:endParaRPr lang="en-US" dirty="0"/>
          </a:p>
          <a:p>
            <a:pPr fontAlgn="t"/>
            <a:r>
              <a:rPr lang="en-US" dirty="0"/>
              <a:t>Use </a:t>
            </a:r>
            <a:r>
              <a:rPr lang="en-US" dirty="0" smtClean="0"/>
              <a:t>District or BOCES/Locally Developed Assessments as evidence, if no state assessment exists.</a:t>
            </a:r>
            <a:endParaRPr lang="en-US" dirty="0"/>
          </a:p>
        </p:txBody>
      </p:sp>
      <p:sp>
        <p:nvSpPr>
          <p:cNvPr id="4" name="TextBox 3"/>
          <p:cNvSpPr txBox="1"/>
          <p:nvPr/>
        </p:nvSpPr>
        <p:spPr>
          <a:xfrm>
            <a:off x="457200" y="6211669"/>
            <a:ext cx="5486400" cy="307777"/>
          </a:xfrm>
          <a:prstGeom prst="rect">
            <a:avLst/>
          </a:prstGeom>
          <a:noFill/>
        </p:spPr>
        <p:txBody>
          <a:bodyPr wrap="square" rtlCol="0">
            <a:spAutoFit/>
          </a:bodyPr>
          <a:lstStyle/>
          <a:p>
            <a:r>
              <a:rPr lang="en-US" sz="1400" b="1" dirty="0" smtClean="0">
                <a:solidFill>
                  <a:srgbClr val="FF0000"/>
                </a:solidFill>
              </a:rPr>
              <a:t>**  Teachers in Grade 4 – 8 ELA and Math, DO NOT need a SLO</a:t>
            </a:r>
            <a:endParaRPr lang="en-US" sz="1400" b="1" dirty="0">
              <a:solidFill>
                <a:srgbClr val="FF0000"/>
              </a:solidFill>
            </a:endParaRPr>
          </a:p>
        </p:txBody>
      </p:sp>
    </p:spTree>
    <p:extLst>
      <p:ext uri="{BB962C8B-B14F-4D97-AF65-F5344CB8AC3E}">
        <p14:creationId xmlns:p14="http://schemas.microsoft.com/office/powerpoint/2010/main" val="1676540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05600"/>
            <a:ext cx="8153400" cy="1170800"/>
          </a:xfrm>
        </p:spPr>
        <p:txBody>
          <a:bodyPr>
            <a:noAutofit/>
          </a:bodyPr>
          <a:lstStyle/>
          <a:p>
            <a:pPr algn="ctr"/>
            <a:r>
              <a:rPr lang="en-US" sz="3600" b="1" dirty="0">
                <a:solidFill>
                  <a:srgbClr val="008000"/>
                </a:solidFill>
              </a:rPr>
              <a:t>Pre &amp; Post Assessment  </a:t>
            </a:r>
            <a:r>
              <a:rPr lang="en-US" sz="3600" b="1" dirty="0" smtClean="0">
                <a:solidFill>
                  <a:srgbClr val="008000"/>
                </a:solidFill>
              </a:rPr>
              <a:t/>
            </a:r>
            <a:br>
              <a:rPr lang="en-US" sz="3600" b="1" dirty="0" smtClean="0">
                <a:solidFill>
                  <a:srgbClr val="008000"/>
                </a:solidFill>
              </a:rPr>
            </a:br>
            <a:r>
              <a:rPr lang="en-US" sz="3600" b="1" dirty="0" smtClean="0">
                <a:solidFill>
                  <a:srgbClr val="008000"/>
                </a:solidFill>
              </a:rPr>
              <a:t>Window </a:t>
            </a:r>
            <a:r>
              <a:rPr lang="en-US" sz="3600" b="1" dirty="0">
                <a:solidFill>
                  <a:srgbClr val="008000"/>
                </a:solidFill>
              </a:rPr>
              <a:t>for SLOs</a:t>
            </a:r>
          </a:p>
        </p:txBody>
      </p:sp>
      <p:sp>
        <p:nvSpPr>
          <p:cNvPr id="3" name="Content Placeholder 2"/>
          <p:cNvSpPr>
            <a:spLocks noGrp="1"/>
          </p:cNvSpPr>
          <p:nvPr>
            <p:ph idx="1"/>
          </p:nvPr>
        </p:nvSpPr>
        <p:spPr>
          <a:xfrm>
            <a:off x="990600" y="1981200"/>
            <a:ext cx="6777037" cy="4044043"/>
          </a:xfrm>
        </p:spPr>
        <p:txBody>
          <a:bodyPr/>
          <a:lstStyle/>
          <a:p>
            <a:endParaRPr lang="en-US" b="1" dirty="0">
              <a:solidFill>
                <a:schemeClr val="accent6"/>
              </a:solidFill>
              <a:latin typeface="Arial" charset="0"/>
              <a:cs typeface="Arial" charset="0"/>
            </a:endParaRPr>
          </a:p>
          <a:p>
            <a:pPr marL="69850" indent="0">
              <a:buNone/>
            </a:pPr>
            <a:endParaRPr lang="en-US" sz="1600" b="1" dirty="0">
              <a:solidFill>
                <a:schemeClr val="accent6"/>
              </a:solidFill>
              <a:latin typeface="Arial" charset="0"/>
              <a:cs typeface="Arial" charset="0"/>
            </a:endParaRPr>
          </a:p>
          <a:p>
            <a:pPr marL="69850" indent="0">
              <a:buNone/>
            </a:pPr>
            <a:endParaRPr lang="en-US" u="sng" dirty="0" smtClean="0"/>
          </a:p>
          <a:p>
            <a:pPr marL="69850" indent="0">
              <a:buNone/>
            </a:pPr>
            <a:endParaRPr lang="en-US" u="sng" dirty="0" smtClean="0"/>
          </a:p>
          <a:p>
            <a:pPr marL="69850" indent="0">
              <a:buNone/>
            </a:pPr>
            <a:endParaRPr lang="en-US" u="sng" dirty="0" smtClean="0"/>
          </a:p>
          <a:p>
            <a:pPr marL="69850" indent="0">
              <a:buNone/>
            </a:pPr>
            <a:endParaRPr lang="en-US" dirty="0"/>
          </a:p>
          <a:p>
            <a:pPr marL="69850" indent="0">
              <a:buNone/>
            </a:pPr>
            <a:endParaRPr lang="en-US" dirty="0"/>
          </a:p>
        </p:txBody>
      </p:sp>
      <p:sp>
        <p:nvSpPr>
          <p:cNvPr id="5" name="Rectangle 20"/>
          <p:cNvSpPr>
            <a:spLocks noChangeArrowheads="1"/>
          </p:cNvSpPr>
          <p:nvPr/>
        </p:nvSpPr>
        <p:spPr bwMode="auto">
          <a:xfrm>
            <a:off x="0" y="-48399"/>
            <a:ext cx="242726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Book Antiqua" pitchFamily="18" charset="0"/>
                <a:ea typeface="Calibri" pitchFamily="34" charset="0"/>
                <a:cs typeface="Times New Roman" pitchFamily="18" charset="0"/>
              </a:rPr>
              <a:t>Assessments for Local Measure: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8" name="TextBox 7"/>
          <p:cNvSpPr txBox="1"/>
          <p:nvPr/>
        </p:nvSpPr>
        <p:spPr>
          <a:xfrm>
            <a:off x="5715000" y="6096000"/>
            <a:ext cx="2743200" cy="369332"/>
          </a:xfrm>
          <a:prstGeom prst="rect">
            <a:avLst/>
          </a:prstGeom>
          <a:noFill/>
        </p:spPr>
        <p:txBody>
          <a:bodyPr wrap="square" rtlCol="0">
            <a:spAutoFit/>
          </a:bodyPr>
          <a:lstStyle/>
          <a:p>
            <a:r>
              <a:rPr lang="en-US" dirty="0" smtClean="0"/>
              <a:t>* </a:t>
            </a:r>
            <a:r>
              <a:rPr lang="en-US" sz="1000" b="1" dirty="0" smtClean="0"/>
              <a:t>Measures of Academic Progress (MAP)</a:t>
            </a:r>
            <a:endParaRPr lang="en-US" sz="1000" b="1" dirty="0"/>
          </a:p>
        </p:txBody>
      </p:sp>
      <p:sp>
        <p:nvSpPr>
          <p:cNvPr id="9" name="TextBox 8"/>
          <p:cNvSpPr txBox="1"/>
          <p:nvPr/>
        </p:nvSpPr>
        <p:spPr>
          <a:xfrm>
            <a:off x="914400" y="2286000"/>
            <a:ext cx="7239000" cy="2862322"/>
          </a:xfrm>
          <a:prstGeom prst="rect">
            <a:avLst/>
          </a:prstGeom>
          <a:noFill/>
        </p:spPr>
        <p:txBody>
          <a:bodyPr wrap="square" rtlCol="0">
            <a:spAutoFit/>
          </a:bodyPr>
          <a:lstStyle/>
          <a:p>
            <a:pPr marL="285750" indent="-285750">
              <a:buFont typeface="Arial" pitchFamily="34" charset="0"/>
              <a:buChar char="•"/>
            </a:pPr>
            <a:r>
              <a:rPr lang="en-US" sz="3600" b="1" dirty="0" smtClean="0"/>
              <a:t>October 1 – 30, 2012</a:t>
            </a:r>
            <a:br>
              <a:rPr lang="en-US" sz="3600" b="1" dirty="0" smtClean="0"/>
            </a:br>
            <a:endParaRPr lang="en-US" sz="3600" b="1" dirty="0" smtClean="0"/>
          </a:p>
          <a:p>
            <a:pPr marL="285750" indent="-285750">
              <a:buFont typeface="Arial" pitchFamily="34" charset="0"/>
              <a:buChar char="•"/>
            </a:pPr>
            <a:r>
              <a:rPr lang="en-US" sz="3600" b="1" dirty="0"/>
              <a:t>May 20 - 31, </a:t>
            </a:r>
            <a:r>
              <a:rPr lang="en-US" sz="3600" b="1" dirty="0" smtClean="0"/>
              <a:t>2013</a:t>
            </a:r>
            <a:endParaRPr lang="en-US" sz="3600" b="1" dirty="0"/>
          </a:p>
          <a:p>
            <a:pPr marL="285750" indent="-285750">
              <a:buFont typeface="Arial" pitchFamily="34" charset="0"/>
              <a:buChar char="•"/>
            </a:pPr>
            <a:endParaRPr lang="en-US" sz="3600" b="1" dirty="0" smtClean="0">
              <a:solidFill>
                <a:srgbClr val="FF0000"/>
              </a:solidFill>
            </a:endParaRPr>
          </a:p>
          <a:p>
            <a:endParaRPr lang="en-US" sz="3600" b="1" dirty="0">
              <a:solidFill>
                <a:srgbClr val="FF0000"/>
              </a:solidFill>
            </a:endParaRPr>
          </a:p>
        </p:txBody>
      </p:sp>
    </p:spTree>
    <p:extLst>
      <p:ext uri="{BB962C8B-B14F-4D97-AF65-F5344CB8AC3E}">
        <p14:creationId xmlns:p14="http://schemas.microsoft.com/office/powerpoint/2010/main" val="4177227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4638"/>
            <a:ext cx="8229600" cy="600075"/>
          </a:xfrm>
        </p:spPr>
        <p:txBody>
          <a:bodyPr>
            <a:normAutofit fontScale="90000"/>
          </a:bodyPr>
          <a:lstStyle/>
          <a:p>
            <a:pPr algn="l" eaLnBrk="1" hangingPunct="1"/>
            <a:r>
              <a:rPr lang="en-US" dirty="0" smtClean="0">
                <a:solidFill>
                  <a:srgbClr val="6F0000"/>
                </a:solidFill>
                <a:latin typeface="Rockwell" pitchFamily="18" charset="0"/>
                <a:ea typeface="ＭＳ Ｐゴシック"/>
                <a:cs typeface="ＭＳ Ｐゴシック"/>
              </a:rPr>
              <a:t>APPR: Teacher Evaluation Formula</a:t>
            </a:r>
          </a:p>
        </p:txBody>
      </p:sp>
      <p:sp>
        <p:nvSpPr>
          <p:cNvPr id="5120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D8786786-022E-4BB3-ADB8-53BFF27263FC}" type="slidenum">
              <a:rPr lang="en-US" smtClean="0">
                <a:solidFill>
                  <a:srgbClr val="0A2D6B"/>
                </a:solidFill>
                <a:ea typeface="ＭＳ Ｐゴシック"/>
                <a:cs typeface="Arial" pitchFamily="34" charset="0"/>
              </a:rPr>
              <a:pPr/>
              <a:t>14</a:t>
            </a:fld>
            <a:endParaRPr lang="en-US" dirty="0" smtClean="0">
              <a:solidFill>
                <a:srgbClr val="0A2D6B"/>
              </a:solidFill>
              <a:ea typeface="ＭＳ Ｐゴシック"/>
              <a:cs typeface="Arial" pitchFamily="34" charset="0"/>
            </a:endParaRPr>
          </a:p>
        </p:txBody>
      </p:sp>
      <p:graphicFrame>
        <p:nvGraphicFramePr>
          <p:cNvPr id="6" name="Diagram 5"/>
          <p:cNvGraphicFramePr/>
          <p:nvPr>
            <p:extLst>
              <p:ext uri="{D42A27DB-BD31-4B8C-83A1-F6EECF244321}">
                <p14:modId xmlns:p14="http://schemas.microsoft.com/office/powerpoint/2010/main" val="3430922206"/>
              </p:ext>
            </p:extLst>
          </p:nvPr>
        </p:nvGraphicFramePr>
        <p:xfrm>
          <a:off x="381000" y="990600"/>
          <a:ext cx="8496300" cy="3833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Up Arrow Callout 2"/>
          <p:cNvSpPr/>
          <p:nvPr/>
        </p:nvSpPr>
        <p:spPr>
          <a:xfrm>
            <a:off x="4800600" y="5105400"/>
            <a:ext cx="1905000" cy="914400"/>
          </a:xfrm>
          <a:prstGeom prst="upArrowCallou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dirty="0" smtClean="0">
                <a:solidFill>
                  <a:prstClr val="white"/>
                </a:solidFill>
              </a:rPr>
              <a:t>Measures of Achievement</a:t>
            </a:r>
            <a:endParaRPr lang="en-US" dirty="0">
              <a:solidFill>
                <a:prstClr val="white"/>
              </a:solidFill>
            </a:endParaRPr>
          </a:p>
        </p:txBody>
      </p:sp>
      <p:sp>
        <p:nvSpPr>
          <p:cNvPr id="7" name="Rectangle 6"/>
          <p:cNvSpPr/>
          <p:nvPr/>
        </p:nvSpPr>
        <p:spPr>
          <a:xfrm>
            <a:off x="4914900" y="4430486"/>
            <a:ext cx="1676400" cy="4572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All Teachers</a:t>
            </a:r>
            <a:endParaRPr lang="en-US" dirty="0"/>
          </a:p>
        </p:txBody>
      </p:sp>
    </p:spTree>
    <p:extLst>
      <p:ext uri="{BB962C8B-B14F-4D97-AF65-F5344CB8AC3E}">
        <p14:creationId xmlns:p14="http://schemas.microsoft.com/office/powerpoint/2010/main" val="947276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3124200"/>
          </a:xfrm>
        </p:spPr>
        <p:txBody>
          <a:bodyPr>
            <a:normAutofit/>
          </a:bodyPr>
          <a:lstStyle/>
          <a:p>
            <a:pPr marL="0" indent="0" algn="ctr">
              <a:lnSpc>
                <a:spcPct val="80000"/>
              </a:lnSpc>
              <a:buNone/>
            </a:pPr>
            <a:endParaRPr lang="en-US" sz="32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lgn="ctr">
              <a:lnSpc>
                <a:spcPct val="80000"/>
              </a:lnSpc>
              <a:buNone/>
            </a:pPr>
            <a:endParaRPr lang="en-US" sz="32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lgn="ctr">
              <a:lnSpc>
                <a:spcPct val="80000"/>
              </a:lnSpc>
              <a:buNone/>
            </a:pPr>
            <a:endParaRPr lang="en-US" sz="3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lgn="ctr">
              <a:lnSpc>
                <a:spcPct val="80000"/>
              </a:lnSpc>
              <a:buNone/>
            </a:pPr>
            <a:endParaRPr lang="en-US" sz="32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lgn="ctr">
              <a:lnSpc>
                <a:spcPct val="80000"/>
              </a:lnSpc>
              <a:buNone/>
            </a:pPr>
            <a:r>
              <a:rPr lang="en-US" sz="2800" dirty="0">
                <a:solidFill>
                  <a:srgbClr val="292934"/>
                </a:solidFill>
                <a:cs typeface="Times New Roman" pitchFamily="18" charset="0"/>
              </a:rPr>
              <a:t>A </a:t>
            </a:r>
            <a:r>
              <a:rPr lang="en-US" sz="2800" b="1" dirty="0">
                <a:solidFill>
                  <a:srgbClr val="292934"/>
                </a:solidFill>
                <a:cs typeface="Times New Roman" pitchFamily="18" charset="0"/>
              </a:rPr>
              <a:t>Final Evaluation Composite </a:t>
            </a:r>
            <a:r>
              <a:rPr lang="en-US" sz="2800" b="1" dirty="0" smtClean="0">
                <a:solidFill>
                  <a:srgbClr val="292934"/>
                </a:solidFill>
                <a:cs typeface="Times New Roman" pitchFamily="18" charset="0"/>
              </a:rPr>
              <a:t>Score </a:t>
            </a:r>
            <a:r>
              <a:rPr lang="en-US" sz="2800" dirty="0" smtClean="0">
                <a:solidFill>
                  <a:srgbClr val="292934"/>
                </a:solidFill>
                <a:cs typeface="Times New Roman" pitchFamily="18" charset="0"/>
              </a:rPr>
              <a:t>is based </a:t>
            </a:r>
            <a:r>
              <a:rPr lang="en-US" sz="2800" dirty="0">
                <a:solidFill>
                  <a:srgbClr val="292934"/>
                </a:solidFill>
                <a:cs typeface="Times New Roman" pitchFamily="18" charset="0"/>
              </a:rPr>
              <a:t>on all of the </a:t>
            </a:r>
            <a:r>
              <a:rPr lang="en-US" sz="2800" dirty="0" smtClean="0">
                <a:solidFill>
                  <a:srgbClr val="292934"/>
                </a:solidFill>
                <a:cs typeface="Times New Roman" pitchFamily="18" charset="0"/>
              </a:rPr>
              <a:t>components and will </a:t>
            </a:r>
            <a:r>
              <a:rPr lang="en-US" sz="2800" dirty="0">
                <a:solidFill>
                  <a:srgbClr val="292934"/>
                </a:solidFill>
                <a:cs typeface="Times New Roman" pitchFamily="18" charset="0"/>
              </a:rPr>
              <a:t>be calculated and one of the </a:t>
            </a:r>
            <a:r>
              <a:rPr lang="en-US" sz="2800" dirty="0" smtClean="0">
                <a:solidFill>
                  <a:srgbClr val="292934"/>
                </a:solidFill>
                <a:cs typeface="Times New Roman" pitchFamily="18" charset="0"/>
              </a:rPr>
              <a:t>following</a:t>
            </a:r>
            <a:r>
              <a:rPr lang="en-US" sz="2800" b="1" dirty="0" smtClean="0">
                <a:solidFill>
                  <a:srgbClr val="292934"/>
                </a:solidFill>
                <a:cs typeface="Times New Roman" pitchFamily="18" charset="0"/>
              </a:rPr>
              <a:t> </a:t>
            </a:r>
            <a:r>
              <a:rPr lang="en-US" sz="2800" dirty="0">
                <a:solidFill>
                  <a:srgbClr val="292934"/>
                </a:solidFill>
                <a:cs typeface="Times New Roman" pitchFamily="18" charset="0"/>
              </a:rPr>
              <a:t>ratings will be used:  “</a:t>
            </a:r>
            <a:r>
              <a:rPr lang="en-US" sz="2800" b="1" dirty="0">
                <a:solidFill>
                  <a:srgbClr val="008000"/>
                </a:solidFill>
                <a:cs typeface="Times New Roman" pitchFamily="18" charset="0"/>
              </a:rPr>
              <a:t>HEDI</a:t>
            </a:r>
            <a:r>
              <a:rPr lang="en-US" sz="2800" b="1" dirty="0" smtClean="0">
                <a:solidFill>
                  <a:srgbClr val="292934"/>
                </a:solidFill>
                <a:cs typeface="Times New Roman" pitchFamily="18" charset="0"/>
              </a:rPr>
              <a:t>”</a:t>
            </a:r>
          </a:p>
          <a:p>
            <a:pPr marL="0" indent="0" algn="ctr">
              <a:lnSpc>
                <a:spcPct val="80000"/>
              </a:lnSpc>
              <a:buNone/>
            </a:pPr>
            <a:endParaRPr lang="en-US" sz="2800" b="1" dirty="0">
              <a:solidFill>
                <a:srgbClr val="292934"/>
              </a:solidFill>
              <a:cs typeface="Times New Roman" pitchFamily="18" charset="0"/>
            </a:endParaRPr>
          </a:p>
          <a:p>
            <a:pPr marL="0" indent="0" algn="ctr">
              <a:lnSpc>
                <a:spcPct val="80000"/>
              </a:lnSpc>
              <a:buNone/>
            </a:pPr>
            <a:endParaRPr lang="en-US" sz="2800" b="1" dirty="0" smtClean="0">
              <a:solidFill>
                <a:srgbClr val="292934"/>
              </a:solidFill>
              <a:cs typeface="Times New Roman" pitchFamily="18" charset="0"/>
            </a:endParaRPr>
          </a:p>
          <a:p>
            <a:pPr marL="0" indent="0" algn="ctr">
              <a:lnSpc>
                <a:spcPct val="80000"/>
              </a:lnSpc>
              <a:buNone/>
            </a:pPr>
            <a:endParaRPr lang="en-US" sz="2800" b="1" u="sng" dirty="0">
              <a:solidFill>
                <a:srgbClr val="292934"/>
              </a:solidFill>
              <a:cs typeface="Times New Roman" pitchFamily="18" charset="0"/>
            </a:endParaRPr>
          </a:p>
          <a:p>
            <a:pPr marL="0" indent="0" algn="ctr">
              <a:lnSpc>
                <a:spcPct val="80000"/>
              </a:lnSpc>
              <a:buNone/>
            </a:pPr>
            <a:endParaRPr lang="en-US" sz="2800" b="1" u="sng" dirty="0" smtClean="0">
              <a:solidFill>
                <a:srgbClr val="292934"/>
              </a:solidFill>
              <a:cs typeface="Times New Roman" pitchFamily="18" charset="0"/>
            </a:endParaRPr>
          </a:p>
          <a:p>
            <a:pPr marL="0" indent="0" algn="ctr">
              <a:lnSpc>
                <a:spcPct val="80000"/>
              </a:lnSpc>
              <a:buNone/>
            </a:pPr>
            <a:endParaRPr lang="en-US" sz="2000" u="sng" dirty="0"/>
          </a:p>
        </p:txBody>
      </p:sp>
    </p:spTree>
    <p:extLst>
      <p:ext uri="{BB962C8B-B14F-4D97-AF65-F5344CB8AC3E}">
        <p14:creationId xmlns:p14="http://schemas.microsoft.com/office/powerpoint/2010/main" val="24288269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Grp="1"/>
          </p:cNvSpPr>
          <p:nvPr>
            <p:ph type="title"/>
          </p:nvPr>
        </p:nvSpPr>
        <p:spPr>
          <a:xfrm>
            <a:off x="1066800" y="685800"/>
            <a:ext cx="7086600" cy="950913"/>
          </a:xfrm>
        </p:spPr>
        <p:txBody>
          <a:bodyPr>
            <a:normAutofit/>
          </a:bodyPr>
          <a:lstStyle/>
          <a:p>
            <a:r>
              <a:rPr lang="en-US" b="1" dirty="0" smtClean="0"/>
              <a:t>APPR:  Rating Categories</a:t>
            </a:r>
            <a:endParaRPr lang="en-US" b="1" dirty="0" smtClean="0">
              <a:solidFill>
                <a:srgbClr val="333300"/>
              </a:solidFill>
            </a:endParaRPr>
          </a:p>
        </p:txBody>
      </p:sp>
      <p:sp>
        <p:nvSpPr>
          <p:cNvPr id="27651" name="Rectangle 6"/>
          <p:cNvSpPr>
            <a:spLocks noGrp="1"/>
          </p:cNvSpPr>
          <p:nvPr>
            <p:ph idx="1"/>
          </p:nvPr>
        </p:nvSpPr>
        <p:spPr>
          <a:xfrm>
            <a:off x="1752600" y="1937015"/>
            <a:ext cx="6096000" cy="3852079"/>
          </a:xfrm>
        </p:spPr>
        <p:txBody>
          <a:bodyPr/>
          <a:lstStyle/>
          <a:p>
            <a:pPr>
              <a:lnSpc>
                <a:spcPct val="90000"/>
              </a:lnSpc>
            </a:pPr>
            <a:r>
              <a:rPr lang="en-US" sz="3200" b="1" u="sng" dirty="0" smtClean="0"/>
              <a:t>H</a:t>
            </a:r>
            <a:r>
              <a:rPr lang="en-US" sz="3200" b="1" dirty="0" smtClean="0"/>
              <a:t>i</a:t>
            </a:r>
            <a:r>
              <a:rPr lang="en-US" sz="2800" b="1" dirty="0" smtClean="0">
                <a:cs typeface="Times New Roman" pitchFamily="18" charset="0"/>
              </a:rPr>
              <a:t>ghly Effective</a:t>
            </a:r>
            <a:br>
              <a:rPr lang="en-US" sz="2800" b="1" dirty="0" smtClean="0">
                <a:cs typeface="Times New Roman" pitchFamily="18" charset="0"/>
              </a:rPr>
            </a:br>
            <a:endParaRPr lang="en-US" sz="2800" b="1" dirty="0" smtClean="0">
              <a:cs typeface="Times New Roman" pitchFamily="18" charset="0"/>
            </a:endParaRPr>
          </a:p>
          <a:p>
            <a:pPr>
              <a:lnSpc>
                <a:spcPct val="90000"/>
              </a:lnSpc>
            </a:pPr>
            <a:r>
              <a:rPr lang="en-US" sz="3200" b="1" u="sng" dirty="0" smtClean="0">
                <a:solidFill>
                  <a:srgbClr val="333300"/>
                </a:solidFill>
                <a:cs typeface="Times New Roman" pitchFamily="18" charset="0"/>
              </a:rPr>
              <a:t>E</a:t>
            </a:r>
            <a:r>
              <a:rPr lang="en-US" sz="2800" b="1" dirty="0" smtClean="0">
                <a:cs typeface="Times New Roman" pitchFamily="18" charset="0"/>
              </a:rPr>
              <a:t>ffective</a:t>
            </a:r>
            <a:br>
              <a:rPr lang="en-US" sz="2800" b="1" dirty="0" smtClean="0">
                <a:cs typeface="Times New Roman" pitchFamily="18" charset="0"/>
              </a:rPr>
            </a:br>
            <a:endParaRPr lang="en-US" sz="2800" b="1" dirty="0">
              <a:cs typeface="Times New Roman" pitchFamily="18" charset="0"/>
            </a:endParaRPr>
          </a:p>
          <a:p>
            <a:pPr>
              <a:lnSpc>
                <a:spcPct val="90000"/>
              </a:lnSpc>
            </a:pPr>
            <a:r>
              <a:rPr lang="en-US" sz="3200" b="1" u="sng" dirty="0" smtClean="0">
                <a:solidFill>
                  <a:srgbClr val="333300"/>
                </a:solidFill>
                <a:cs typeface="Times New Roman" pitchFamily="18" charset="0"/>
              </a:rPr>
              <a:t>D</a:t>
            </a:r>
            <a:r>
              <a:rPr lang="en-US" sz="2800" b="1" dirty="0" smtClean="0">
                <a:cs typeface="Times New Roman" pitchFamily="18" charset="0"/>
              </a:rPr>
              <a:t>eveloping</a:t>
            </a:r>
            <a:br>
              <a:rPr lang="en-US" sz="2800" b="1" dirty="0" smtClean="0">
                <a:cs typeface="Times New Roman" pitchFamily="18" charset="0"/>
              </a:rPr>
            </a:br>
            <a:endParaRPr lang="en-US" sz="2800" b="1" dirty="0">
              <a:cs typeface="Times New Roman" pitchFamily="18" charset="0"/>
            </a:endParaRPr>
          </a:p>
          <a:p>
            <a:pPr>
              <a:lnSpc>
                <a:spcPct val="90000"/>
              </a:lnSpc>
            </a:pPr>
            <a:r>
              <a:rPr lang="en-US" sz="3200" b="1" u="sng" dirty="0" smtClean="0">
                <a:solidFill>
                  <a:srgbClr val="333300"/>
                </a:solidFill>
                <a:cs typeface="Times New Roman" pitchFamily="18" charset="0"/>
              </a:rPr>
              <a:t>I</a:t>
            </a:r>
            <a:r>
              <a:rPr lang="en-US" sz="2800" b="1" dirty="0" smtClean="0">
                <a:cs typeface="Times New Roman" pitchFamily="18" charset="0"/>
              </a:rPr>
              <a:t>neffective</a:t>
            </a:r>
            <a:endParaRPr lang="en-US" dirty="0"/>
          </a:p>
          <a:p>
            <a:pPr lvl="1">
              <a:lnSpc>
                <a:spcPct val="90000"/>
              </a:lnSpc>
              <a:buFont typeface="Wingdings 2" pitchFamily="18" charset="2"/>
              <a:buNone/>
            </a:pPr>
            <a:endParaRPr lang="en-US" sz="2400" dirty="0"/>
          </a:p>
          <a:p>
            <a:pPr lvl="1">
              <a:lnSpc>
                <a:spcPct val="90000"/>
              </a:lnSpc>
            </a:pPr>
            <a:endParaRPr lang="en-US" sz="2000" b="1" dirty="0" smtClean="0"/>
          </a:p>
        </p:txBody>
      </p:sp>
      <p:sp>
        <p:nvSpPr>
          <p:cNvPr id="27655" name="Text Box 7"/>
          <p:cNvSpPr txBox="1">
            <a:spLocks noChangeArrowheads="1"/>
          </p:cNvSpPr>
          <p:nvPr/>
        </p:nvSpPr>
        <p:spPr bwMode="auto">
          <a:xfrm>
            <a:off x="6781800" y="5789094"/>
            <a:ext cx="1616075" cy="366712"/>
          </a:xfrm>
          <a:prstGeom prst="rect">
            <a:avLst/>
          </a:prstGeom>
          <a:noFill/>
          <a:ln w="9525">
            <a:noFill/>
            <a:miter lim="800000"/>
            <a:headEnd/>
            <a:tailEnd/>
          </a:ln>
          <a:effectLst/>
        </p:spPr>
        <p:txBody>
          <a:bodyPr>
            <a:spAutoFit/>
          </a:bodyPr>
          <a:lstStyle/>
          <a:p>
            <a:endParaRPr lang="en-US" dirty="0"/>
          </a:p>
        </p:txBody>
      </p:sp>
    </p:spTree>
    <p:extLst>
      <p:ext uri="{BB962C8B-B14F-4D97-AF65-F5344CB8AC3E}">
        <p14:creationId xmlns:p14="http://schemas.microsoft.com/office/powerpoint/2010/main" val="302122645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01687"/>
          </a:xfrm>
        </p:spPr>
        <p:txBody>
          <a:bodyPr>
            <a:noAutofit/>
          </a:bodyPr>
          <a:lstStyle/>
          <a:p>
            <a:pPr algn="ctr"/>
            <a:r>
              <a:rPr lang="en-US" sz="2400" b="1" dirty="0" smtClean="0"/>
              <a:t>FAQ:  What assessments will be used for </a:t>
            </a:r>
            <a:r>
              <a:rPr lang="en-US" sz="2400" b="1" u="sng" dirty="0" smtClean="0"/>
              <a:t>State Growth </a:t>
            </a:r>
            <a:r>
              <a:rPr lang="en-US" sz="2400" b="1" dirty="0" smtClean="0"/>
              <a:t>for teachers for the 2012 2013 school year?</a:t>
            </a:r>
            <a:endParaRPr lang="en-US" sz="2400" b="1" dirty="0"/>
          </a:p>
        </p:txBody>
      </p:sp>
      <p:sp>
        <p:nvSpPr>
          <p:cNvPr id="3" name="Content Placeholder 2"/>
          <p:cNvSpPr>
            <a:spLocks noGrp="1"/>
          </p:cNvSpPr>
          <p:nvPr>
            <p:ph idx="1"/>
          </p:nvPr>
        </p:nvSpPr>
        <p:spPr>
          <a:xfrm>
            <a:off x="990600" y="1981200"/>
            <a:ext cx="7244443" cy="4114800"/>
          </a:xfrm>
        </p:spPr>
        <p:txBody>
          <a:bodyPr/>
          <a:lstStyle/>
          <a:p>
            <a:endParaRPr lang="en-US" b="1" dirty="0">
              <a:solidFill>
                <a:schemeClr val="accent6"/>
              </a:solidFill>
              <a:latin typeface="Arial" charset="0"/>
              <a:cs typeface="Arial" charset="0"/>
            </a:endParaRPr>
          </a:p>
          <a:p>
            <a:pPr marL="69850" indent="0">
              <a:buNone/>
            </a:pPr>
            <a:endParaRPr lang="en-US" sz="1600" b="1" dirty="0">
              <a:solidFill>
                <a:schemeClr val="accent6"/>
              </a:solidFill>
              <a:latin typeface="Arial" charset="0"/>
              <a:cs typeface="Arial" charset="0"/>
            </a:endParaRPr>
          </a:p>
          <a:p>
            <a:pPr marL="69850" indent="0">
              <a:buNone/>
            </a:pPr>
            <a:endParaRPr lang="en-US" u="sng" dirty="0" smtClean="0"/>
          </a:p>
          <a:p>
            <a:pPr marL="69850" indent="0">
              <a:buNone/>
            </a:pPr>
            <a:endParaRPr lang="en-US" u="sng" dirty="0" smtClean="0"/>
          </a:p>
          <a:p>
            <a:pPr marL="69850" indent="0">
              <a:buNone/>
            </a:pPr>
            <a:endParaRPr lang="en-US" u="sng" dirty="0" smtClean="0"/>
          </a:p>
          <a:p>
            <a:pPr marL="69850" indent="0">
              <a:buNone/>
            </a:pPr>
            <a:endParaRPr lang="en-US" dirty="0"/>
          </a:p>
          <a:p>
            <a:pPr marL="69850" indent="0">
              <a:buNone/>
            </a:pPr>
            <a:endParaRPr lang="en-US" dirty="0"/>
          </a:p>
        </p:txBody>
      </p:sp>
      <p:pic>
        <p:nvPicPr>
          <p:cNvPr id="2059" name="Picture 12" descr="Description: Description: cid:image023.png@01CD8ABA.145CF94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1771" y="1668237"/>
            <a:ext cx="5143500" cy="4010025"/>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6375" y="2030188"/>
            <a:ext cx="5524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9" descr="Description: Description: NWEA MPG Reading and Math"/>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82392" y="1977800"/>
            <a:ext cx="2428875" cy="342900"/>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6375" y="2601688"/>
            <a:ext cx="5524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4" descr="Description: Description: NYS 3-8 ELA/Math"/>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050" y="2658838"/>
            <a:ext cx="20383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6375" y="3192238"/>
            <a:ext cx="5524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7" descr="Description: Description: NYS 3-8 ELA/Math&#10;&#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15050" y="3220813"/>
            <a:ext cx="2028825" cy="314325"/>
          </a:xfrm>
          <a:prstGeom prst="rect">
            <a:avLst/>
          </a:prstGeom>
          <a:noFill/>
          <a:extLst>
            <a:ext uri="{909E8E84-426E-40DD-AFC4-6F175D3DCCD1}">
              <a14:hiddenFill xmlns:a14="http://schemas.microsoft.com/office/drawing/2010/main">
                <a:solidFill>
                  <a:srgbClr val="FFFFFF"/>
                </a:solidFill>
              </a14:hiddenFill>
            </a:ext>
          </a:extLst>
        </p:spPr>
      </p:pic>
      <p:pic>
        <p:nvPicPr>
          <p:cNvPr id="2065" name="Picture 1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6375" y="5001988"/>
            <a:ext cx="5524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2067" name="Picture 20" descr="Description: NWEA MAP Reading "/>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43625" y="5007433"/>
            <a:ext cx="1914525" cy="3048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Book Antiqua" pitchFamily="18" charset="0"/>
                <a:ea typeface="Calibri" pitchFamily="34" charset="0"/>
                <a:cs typeface="Times New Roman" pitchFamily="18" charset="0"/>
              </a:rPr>
              <a:t>Assessments for State Growth Component:</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extBox 5"/>
          <p:cNvSpPr txBox="1"/>
          <p:nvPr/>
        </p:nvSpPr>
        <p:spPr>
          <a:xfrm>
            <a:off x="6176282" y="5401263"/>
            <a:ext cx="2435679" cy="553998"/>
          </a:xfrm>
          <a:prstGeom prst="rect">
            <a:avLst/>
          </a:prstGeom>
          <a:noFill/>
        </p:spPr>
        <p:txBody>
          <a:bodyPr wrap="square" rtlCol="0">
            <a:spAutoFit/>
          </a:bodyPr>
          <a:lstStyle/>
          <a:p>
            <a:r>
              <a:rPr lang="en-US" sz="1000" b="1" dirty="0" smtClean="0"/>
              <a:t>Exception of Grade 3 &amp; Eng III:</a:t>
            </a:r>
            <a:br>
              <a:rPr lang="en-US" sz="1000" b="1" dirty="0" smtClean="0"/>
            </a:br>
            <a:r>
              <a:rPr lang="en-US" sz="1000" b="1" dirty="0" smtClean="0"/>
              <a:t>Pre:  BOCES/Locally Developed</a:t>
            </a:r>
          </a:p>
          <a:p>
            <a:r>
              <a:rPr lang="en-US" sz="1000" b="1" dirty="0" smtClean="0"/>
              <a:t>Post: State / Regents Exam</a:t>
            </a:r>
            <a:endParaRPr lang="en-US" sz="1000" b="1" dirty="0"/>
          </a:p>
        </p:txBody>
      </p:sp>
      <p:sp>
        <p:nvSpPr>
          <p:cNvPr id="25" name="TextBox 24"/>
          <p:cNvSpPr txBox="1"/>
          <p:nvPr/>
        </p:nvSpPr>
        <p:spPr>
          <a:xfrm>
            <a:off x="1295400" y="6372999"/>
            <a:ext cx="2743200" cy="369332"/>
          </a:xfrm>
          <a:prstGeom prst="rect">
            <a:avLst/>
          </a:prstGeom>
          <a:noFill/>
        </p:spPr>
        <p:txBody>
          <a:bodyPr wrap="square" rtlCol="0">
            <a:spAutoFit/>
          </a:bodyPr>
          <a:lstStyle/>
          <a:p>
            <a:r>
              <a:rPr lang="en-US" dirty="0" smtClean="0"/>
              <a:t>* </a:t>
            </a:r>
            <a:r>
              <a:rPr lang="en-US" sz="1000" b="1" dirty="0" smtClean="0"/>
              <a:t>Measures of Academic Progress (MAP)</a:t>
            </a:r>
            <a:endParaRPr lang="en-US" sz="1000" b="1" dirty="0"/>
          </a:p>
        </p:txBody>
      </p:sp>
      <p:sp>
        <p:nvSpPr>
          <p:cNvPr id="7" name="TextBox 6"/>
          <p:cNvSpPr txBox="1"/>
          <p:nvPr/>
        </p:nvSpPr>
        <p:spPr>
          <a:xfrm>
            <a:off x="6176282" y="6003667"/>
            <a:ext cx="2367643" cy="707886"/>
          </a:xfrm>
          <a:prstGeom prst="rect">
            <a:avLst/>
          </a:prstGeom>
          <a:noFill/>
        </p:spPr>
        <p:txBody>
          <a:bodyPr wrap="square" rtlCol="0">
            <a:spAutoFit/>
          </a:bodyPr>
          <a:lstStyle/>
          <a:p>
            <a:r>
              <a:rPr lang="en-US" sz="1000" b="1" dirty="0" smtClean="0"/>
              <a:t>Science 7:  Pre / Post: NWEA</a:t>
            </a:r>
          </a:p>
          <a:p>
            <a:r>
              <a:rPr lang="en-US" sz="1000" b="1" dirty="0" smtClean="0"/>
              <a:t>Science 8:  Pre BOCES</a:t>
            </a:r>
            <a:r>
              <a:rPr lang="en-US" sz="1000" b="1" dirty="0"/>
              <a:t>/ </a:t>
            </a:r>
            <a:r>
              <a:rPr lang="en-US" sz="1000" b="1" dirty="0" smtClean="0"/>
              <a:t>Locally </a:t>
            </a:r>
            <a:r>
              <a:rPr lang="en-US" sz="1000" b="1" dirty="0"/>
              <a:t>developed assessment</a:t>
            </a:r>
          </a:p>
          <a:p>
            <a:r>
              <a:rPr lang="en-US" sz="1000" b="1" dirty="0"/>
              <a:t>/ Post State Exam</a:t>
            </a:r>
          </a:p>
        </p:txBody>
      </p:sp>
      <p:sp>
        <p:nvSpPr>
          <p:cNvPr id="8" name="TextBox 7"/>
          <p:cNvSpPr txBox="1"/>
          <p:nvPr/>
        </p:nvSpPr>
        <p:spPr>
          <a:xfrm>
            <a:off x="76200" y="5632095"/>
            <a:ext cx="4953000" cy="523220"/>
          </a:xfrm>
          <a:prstGeom prst="rect">
            <a:avLst/>
          </a:prstGeom>
          <a:noFill/>
          <a:ln>
            <a:solidFill>
              <a:srgbClr val="0070C0"/>
            </a:solidFill>
          </a:ln>
        </p:spPr>
        <p:txBody>
          <a:bodyPr wrap="square" rtlCol="0">
            <a:spAutoFit/>
          </a:bodyPr>
          <a:lstStyle/>
          <a:p>
            <a:r>
              <a:rPr lang="en-US" sz="1400" b="1" dirty="0" smtClean="0"/>
              <a:t>All other subject areas and CTE courses - - - BOCES/Locally developed assessment</a:t>
            </a:r>
            <a:endParaRPr lang="en-US" sz="1400" b="1" dirty="0"/>
          </a:p>
        </p:txBody>
      </p:sp>
    </p:spTree>
    <p:extLst>
      <p:ext uri="{BB962C8B-B14F-4D97-AF65-F5344CB8AC3E}">
        <p14:creationId xmlns:p14="http://schemas.microsoft.com/office/powerpoint/2010/main" val="2633592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01687"/>
          </a:xfrm>
        </p:spPr>
        <p:txBody>
          <a:bodyPr>
            <a:noAutofit/>
          </a:bodyPr>
          <a:lstStyle/>
          <a:p>
            <a:pPr algn="ctr"/>
            <a:r>
              <a:rPr lang="en-US" sz="2400" b="1" dirty="0" smtClean="0"/>
              <a:t>FAQ:  What assessments will be used for </a:t>
            </a:r>
            <a:r>
              <a:rPr lang="en-US" sz="2400" b="1" u="sng" dirty="0" smtClean="0"/>
              <a:t>Local Measure </a:t>
            </a:r>
            <a:r>
              <a:rPr lang="en-US" sz="2400" b="1" dirty="0" smtClean="0"/>
              <a:t>for teachers for the 2012 2013 school year?</a:t>
            </a:r>
            <a:endParaRPr lang="en-US" sz="2400" b="1" dirty="0"/>
          </a:p>
        </p:txBody>
      </p:sp>
      <p:sp>
        <p:nvSpPr>
          <p:cNvPr id="3" name="Content Placeholder 2"/>
          <p:cNvSpPr>
            <a:spLocks noGrp="1"/>
          </p:cNvSpPr>
          <p:nvPr>
            <p:ph idx="1"/>
          </p:nvPr>
        </p:nvSpPr>
        <p:spPr>
          <a:xfrm>
            <a:off x="990600" y="1981200"/>
            <a:ext cx="6777037" cy="4044043"/>
          </a:xfrm>
        </p:spPr>
        <p:txBody>
          <a:bodyPr/>
          <a:lstStyle/>
          <a:p>
            <a:endParaRPr lang="en-US" b="1" dirty="0">
              <a:solidFill>
                <a:schemeClr val="accent6"/>
              </a:solidFill>
              <a:latin typeface="Arial" charset="0"/>
              <a:cs typeface="Arial" charset="0"/>
            </a:endParaRPr>
          </a:p>
          <a:p>
            <a:pPr marL="69850" indent="0">
              <a:buNone/>
            </a:pPr>
            <a:endParaRPr lang="en-US" sz="1600" b="1" dirty="0">
              <a:solidFill>
                <a:schemeClr val="accent6"/>
              </a:solidFill>
              <a:latin typeface="Arial" charset="0"/>
              <a:cs typeface="Arial" charset="0"/>
            </a:endParaRPr>
          </a:p>
          <a:p>
            <a:pPr marL="69850" indent="0">
              <a:buNone/>
            </a:pPr>
            <a:endParaRPr lang="en-US" u="sng" dirty="0" smtClean="0"/>
          </a:p>
          <a:p>
            <a:pPr marL="69850" indent="0">
              <a:buNone/>
            </a:pPr>
            <a:endParaRPr lang="en-US" u="sng" dirty="0" smtClean="0"/>
          </a:p>
          <a:p>
            <a:pPr marL="69850" indent="0">
              <a:buNone/>
            </a:pPr>
            <a:endParaRPr lang="en-US" u="sng" dirty="0" smtClean="0"/>
          </a:p>
          <a:p>
            <a:pPr marL="69850" indent="0">
              <a:buNone/>
            </a:pPr>
            <a:endParaRPr lang="en-US" dirty="0"/>
          </a:p>
          <a:p>
            <a:pPr marL="69850" indent="0">
              <a:buNone/>
            </a:pPr>
            <a:endParaRPr lang="en-US" dirty="0"/>
          </a:p>
        </p:txBody>
      </p:sp>
      <p:sp>
        <p:nvSpPr>
          <p:cNvPr id="5" name="Rectangle 20"/>
          <p:cNvSpPr>
            <a:spLocks noChangeArrowheads="1"/>
          </p:cNvSpPr>
          <p:nvPr/>
        </p:nvSpPr>
        <p:spPr bwMode="auto">
          <a:xfrm>
            <a:off x="0" y="-48399"/>
            <a:ext cx="242726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Book Antiqua" pitchFamily="18" charset="0"/>
                <a:ea typeface="Calibri" pitchFamily="34" charset="0"/>
                <a:cs typeface="Times New Roman" pitchFamily="18" charset="0"/>
              </a:rPr>
              <a:t>Assessments for Local Measure: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209103238"/>
              </p:ext>
            </p:extLst>
          </p:nvPr>
        </p:nvGraphicFramePr>
        <p:xfrm>
          <a:off x="1752600" y="2057399"/>
          <a:ext cx="5334000" cy="4760808"/>
        </p:xfrm>
        <a:graphic>
          <a:graphicData uri="http://schemas.openxmlformats.org/drawingml/2006/table">
            <a:tbl>
              <a:tblPr firstRow="1" firstCol="1" bandRow="1">
                <a:tableStyleId>{5C22544A-7EE6-4342-B048-85BDC9FD1C3A}</a:tableStyleId>
              </a:tblPr>
              <a:tblGrid>
                <a:gridCol w="2915920"/>
                <a:gridCol w="2418080"/>
              </a:tblGrid>
              <a:tr h="505249">
                <a:tc>
                  <a:txBody>
                    <a:bodyPr/>
                    <a:lstStyle/>
                    <a:p>
                      <a:pPr marL="0" marR="0" algn="ctr">
                        <a:lnSpc>
                          <a:spcPct val="115000"/>
                        </a:lnSpc>
                        <a:spcBef>
                          <a:spcPts val="0"/>
                        </a:spcBef>
                        <a:spcAft>
                          <a:spcPts val="0"/>
                        </a:spcAft>
                      </a:pPr>
                      <a:r>
                        <a:rPr lang="en-US" sz="1200" dirty="0">
                          <a:effectLst/>
                        </a:rPr>
                        <a:t>Grade/Subject Area</a:t>
                      </a:r>
                      <a:endParaRPr lang="en-US" sz="1200" dirty="0">
                        <a:effectLst/>
                        <a:latin typeface="Times New Roman"/>
                        <a:ea typeface="Calibri"/>
                      </a:endParaRPr>
                    </a:p>
                  </a:txBody>
                  <a:tcPr marL="68580" marR="68580" marT="0" marB="0"/>
                </a:tc>
                <a:tc>
                  <a:txBody>
                    <a:bodyPr/>
                    <a:lstStyle/>
                    <a:p>
                      <a:pPr marL="0" marR="0" algn="ctr">
                        <a:lnSpc>
                          <a:spcPct val="115000"/>
                        </a:lnSpc>
                        <a:spcBef>
                          <a:spcPts val="0"/>
                        </a:spcBef>
                        <a:spcAft>
                          <a:spcPts val="0"/>
                        </a:spcAft>
                      </a:pPr>
                      <a:r>
                        <a:rPr lang="en-US" sz="1200" dirty="0">
                          <a:effectLst/>
                        </a:rPr>
                        <a:t>Assessment</a:t>
                      </a:r>
                      <a:endParaRPr lang="en-US" sz="1200" dirty="0">
                        <a:effectLst/>
                        <a:latin typeface="Times New Roman"/>
                        <a:ea typeface="Calibri"/>
                      </a:endParaRPr>
                    </a:p>
                  </a:txBody>
                  <a:tcPr marL="68580" marR="68580" marT="0" marB="0"/>
                </a:tc>
              </a:tr>
              <a:tr h="505249">
                <a:tc>
                  <a:txBody>
                    <a:bodyPr/>
                    <a:lstStyle/>
                    <a:p>
                      <a:pPr marL="0" marR="0" algn="just">
                        <a:lnSpc>
                          <a:spcPct val="115000"/>
                        </a:lnSpc>
                        <a:spcBef>
                          <a:spcPts val="0"/>
                        </a:spcBef>
                        <a:spcAft>
                          <a:spcPts val="0"/>
                        </a:spcAft>
                      </a:pPr>
                      <a:r>
                        <a:rPr lang="en-US" sz="1200" dirty="0">
                          <a:effectLst/>
                        </a:rPr>
                        <a:t>K-2 Common Branch</a:t>
                      </a:r>
                      <a:endParaRPr lang="en-US" sz="1200" dirty="0">
                        <a:effectLst/>
                        <a:latin typeface="Times New Roman"/>
                        <a:ea typeface="Calibri"/>
                      </a:endParaRPr>
                    </a:p>
                  </a:txBody>
                  <a:tcPr marL="68580" marR="68580" marT="0" marB="0"/>
                </a:tc>
                <a:tc>
                  <a:txBody>
                    <a:bodyPr/>
                    <a:lstStyle/>
                    <a:p>
                      <a:pPr marL="0" marR="0" algn="just">
                        <a:lnSpc>
                          <a:spcPct val="115000"/>
                        </a:lnSpc>
                        <a:spcBef>
                          <a:spcPts val="0"/>
                        </a:spcBef>
                        <a:spcAft>
                          <a:spcPts val="0"/>
                        </a:spcAft>
                      </a:pPr>
                      <a:r>
                        <a:rPr lang="en-US" sz="1200" dirty="0">
                          <a:effectLst/>
                        </a:rPr>
                        <a:t>AIMSWEB</a:t>
                      </a:r>
                      <a:endParaRPr lang="en-US" sz="1200" dirty="0">
                        <a:effectLst/>
                        <a:latin typeface="Times New Roman"/>
                        <a:ea typeface="Calibri"/>
                      </a:endParaRPr>
                    </a:p>
                  </a:txBody>
                  <a:tcPr marL="68580" marR="68580" marT="0" marB="0"/>
                </a:tc>
              </a:tr>
              <a:tr h="505249">
                <a:tc>
                  <a:txBody>
                    <a:bodyPr/>
                    <a:lstStyle/>
                    <a:p>
                      <a:pPr marL="0" marR="0" algn="just">
                        <a:lnSpc>
                          <a:spcPct val="115000"/>
                        </a:lnSpc>
                        <a:spcBef>
                          <a:spcPts val="0"/>
                        </a:spcBef>
                        <a:spcAft>
                          <a:spcPts val="0"/>
                        </a:spcAft>
                      </a:pPr>
                      <a:r>
                        <a:rPr lang="en-US" sz="1200" dirty="0">
                          <a:effectLst/>
                        </a:rPr>
                        <a:t>3-6 Common Branch  </a:t>
                      </a:r>
                      <a:endParaRPr lang="en-US" sz="1200" dirty="0">
                        <a:effectLst/>
                        <a:latin typeface="Times New Roman"/>
                        <a:ea typeface="Calibri"/>
                      </a:endParaRPr>
                    </a:p>
                  </a:txBody>
                  <a:tcPr marL="68580" marR="68580" marT="0" marB="0"/>
                </a:tc>
                <a:tc>
                  <a:txBody>
                    <a:bodyPr/>
                    <a:lstStyle/>
                    <a:p>
                      <a:pPr marL="0" marR="0" algn="just">
                        <a:lnSpc>
                          <a:spcPct val="115000"/>
                        </a:lnSpc>
                        <a:spcBef>
                          <a:spcPts val="0"/>
                        </a:spcBef>
                        <a:spcAft>
                          <a:spcPts val="0"/>
                        </a:spcAft>
                      </a:pPr>
                      <a:r>
                        <a:rPr lang="en-US" sz="1200" dirty="0">
                          <a:effectLst/>
                        </a:rPr>
                        <a:t>NWEA MAP ELA/Math</a:t>
                      </a:r>
                      <a:endParaRPr lang="en-US" sz="1200" dirty="0">
                        <a:effectLst/>
                        <a:latin typeface="Times New Roman"/>
                        <a:ea typeface="Calibri"/>
                      </a:endParaRPr>
                    </a:p>
                  </a:txBody>
                  <a:tcPr marL="68580" marR="68580" marT="0" marB="0"/>
                </a:tc>
              </a:tr>
              <a:tr h="505249">
                <a:tc>
                  <a:txBody>
                    <a:bodyPr/>
                    <a:lstStyle/>
                    <a:p>
                      <a:pPr marL="0" marR="0">
                        <a:lnSpc>
                          <a:spcPct val="115000"/>
                        </a:lnSpc>
                        <a:spcBef>
                          <a:spcPts val="0"/>
                        </a:spcBef>
                        <a:spcAft>
                          <a:spcPts val="0"/>
                        </a:spcAft>
                      </a:pPr>
                      <a:r>
                        <a:rPr lang="en-US" sz="1200" dirty="0">
                          <a:effectLst/>
                        </a:rPr>
                        <a:t>7-8 ELA and Math</a:t>
                      </a:r>
                      <a:endParaRPr lang="en-US" sz="1200" dirty="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dirty="0">
                          <a:effectLst/>
                        </a:rPr>
                        <a:t>NWEA MAP ELA/Math</a:t>
                      </a:r>
                      <a:endParaRPr lang="en-US" sz="1200" dirty="0">
                        <a:effectLst/>
                        <a:latin typeface="Times New Roman"/>
                        <a:ea typeface="Calibri"/>
                      </a:endParaRPr>
                    </a:p>
                  </a:txBody>
                  <a:tcPr marL="68580" marR="68580" marT="0" marB="0"/>
                </a:tc>
              </a:tr>
              <a:tr h="505249">
                <a:tc>
                  <a:txBody>
                    <a:bodyPr/>
                    <a:lstStyle/>
                    <a:p>
                      <a:pPr marL="0" marR="0">
                        <a:lnSpc>
                          <a:spcPct val="115000"/>
                        </a:lnSpc>
                        <a:spcBef>
                          <a:spcPts val="0"/>
                        </a:spcBef>
                        <a:spcAft>
                          <a:spcPts val="0"/>
                        </a:spcAft>
                      </a:pPr>
                      <a:r>
                        <a:rPr lang="en-US" sz="1200" dirty="0">
                          <a:effectLst/>
                        </a:rPr>
                        <a:t>7 </a:t>
                      </a:r>
                      <a:r>
                        <a:rPr lang="en-US" sz="1200" dirty="0" smtClean="0">
                          <a:effectLst/>
                        </a:rPr>
                        <a:t>Science</a:t>
                      </a:r>
                      <a:endParaRPr lang="en-US" sz="1200" dirty="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dirty="0" smtClean="0">
                          <a:effectLst/>
                        </a:rPr>
                        <a:t>BOCES Post-assessment</a:t>
                      </a:r>
                      <a:endParaRPr lang="en-US" sz="1200" dirty="0">
                        <a:effectLst/>
                        <a:latin typeface="Times New Roman"/>
                        <a:ea typeface="Calibri"/>
                      </a:endParaRPr>
                    </a:p>
                  </a:txBody>
                  <a:tcPr marL="68580" marR="68580" marT="0" marB="0"/>
                </a:tc>
              </a:tr>
              <a:tr h="50524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effectLst/>
                        </a:rPr>
                        <a:t>8 Science</a:t>
                      </a:r>
                      <a:endParaRPr lang="en-US" sz="1200" dirty="0" smtClean="0">
                        <a:effectLst/>
                        <a:latin typeface="Times New Roman"/>
                        <a:ea typeface="Calibri"/>
                      </a:endParaRPr>
                    </a:p>
                    <a:p>
                      <a:pPr marL="0" marR="0">
                        <a:lnSpc>
                          <a:spcPct val="115000"/>
                        </a:lnSpc>
                        <a:spcBef>
                          <a:spcPts val="0"/>
                        </a:spcBef>
                        <a:spcAft>
                          <a:spcPts val="0"/>
                        </a:spcAft>
                      </a:pPr>
                      <a:endParaRPr lang="en-US" sz="1200" dirty="0">
                        <a:effectLst/>
                        <a:latin typeface="Times New Roman"/>
                        <a:ea typeface="Calibri"/>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effectLst/>
                        </a:rPr>
                        <a:t>NWEA MAP Science</a:t>
                      </a:r>
                      <a:endParaRPr lang="en-US" sz="1200" dirty="0" smtClean="0">
                        <a:effectLst/>
                        <a:latin typeface="Times New Roman"/>
                        <a:ea typeface="Calibri"/>
                      </a:endParaRPr>
                    </a:p>
                    <a:p>
                      <a:pPr marL="0" marR="0">
                        <a:lnSpc>
                          <a:spcPct val="115000"/>
                        </a:lnSpc>
                        <a:spcBef>
                          <a:spcPts val="0"/>
                        </a:spcBef>
                        <a:spcAft>
                          <a:spcPts val="0"/>
                        </a:spcAft>
                      </a:pPr>
                      <a:endParaRPr lang="en-US" sz="1200" dirty="0">
                        <a:effectLst/>
                        <a:latin typeface="Times New Roman"/>
                        <a:ea typeface="Calibri"/>
                      </a:endParaRPr>
                    </a:p>
                  </a:txBody>
                  <a:tcPr marL="68580" marR="68580" marT="0" marB="0"/>
                </a:tc>
              </a:tr>
              <a:tr h="674156">
                <a:tc>
                  <a:txBody>
                    <a:bodyPr/>
                    <a:lstStyle/>
                    <a:p>
                      <a:pPr marL="0" marR="0" algn="just">
                        <a:lnSpc>
                          <a:spcPct val="115000"/>
                        </a:lnSpc>
                        <a:spcBef>
                          <a:spcPts val="0"/>
                        </a:spcBef>
                        <a:spcAft>
                          <a:spcPts val="0"/>
                        </a:spcAft>
                      </a:pPr>
                      <a:r>
                        <a:rPr lang="en-US" sz="1200" dirty="0" smtClean="0">
                          <a:effectLst/>
                          <a:latin typeface="Times New Roman"/>
                          <a:ea typeface="Calibri"/>
                        </a:rPr>
                        <a:t>9 – 12  ELA Courses</a:t>
                      </a:r>
                      <a:endParaRPr lang="en-US" sz="1200" dirty="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kern="1200" dirty="0" smtClean="0">
                          <a:solidFill>
                            <a:schemeClr val="dk1"/>
                          </a:solidFill>
                          <a:effectLst/>
                          <a:latin typeface="+mn-lt"/>
                          <a:ea typeface="+mn-ea"/>
                          <a:cs typeface="+mn-cs"/>
                        </a:rPr>
                        <a:t>NWEA MAP ELA, with the exception of Eng III</a:t>
                      </a:r>
                      <a:endParaRPr lang="en-US" sz="1200" kern="1200" dirty="0">
                        <a:solidFill>
                          <a:schemeClr val="dk1"/>
                        </a:solidFill>
                        <a:effectLst/>
                        <a:latin typeface="+mn-lt"/>
                        <a:ea typeface="+mn-ea"/>
                        <a:cs typeface="+mn-cs"/>
                      </a:endParaRPr>
                    </a:p>
                  </a:txBody>
                  <a:tcPr marL="68580" marR="68580" marT="0" marB="0"/>
                </a:tc>
              </a:tr>
              <a:tr h="1055158">
                <a:tc>
                  <a:txBody>
                    <a:bodyPr/>
                    <a:lstStyle/>
                    <a:p>
                      <a:pPr marL="0" marR="0" algn="just">
                        <a:lnSpc>
                          <a:spcPct val="115000"/>
                        </a:lnSpc>
                        <a:spcBef>
                          <a:spcPts val="0"/>
                        </a:spcBef>
                        <a:spcAft>
                          <a:spcPts val="0"/>
                        </a:spcAft>
                      </a:pPr>
                      <a:r>
                        <a:rPr lang="en-US" sz="1200" dirty="0">
                          <a:effectLst/>
                        </a:rPr>
                        <a:t>All other grades and subjects</a:t>
                      </a:r>
                      <a:endParaRPr lang="en-US" sz="1200" dirty="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kern="1200" dirty="0" smtClean="0">
                          <a:solidFill>
                            <a:schemeClr val="dk1"/>
                          </a:solidFill>
                          <a:effectLst/>
                          <a:latin typeface="+mn-lt"/>
                          <a:ea typeface="+mn-ea"/>
                          <a:cs typeface="+mn-cs"/>
                        </a:rPr>
                        <a:t>Regents or BOCES/Locally developed </a:t>
                      </a:r>
                      <a:r>
                        <a:rPr lang="en-US" sz="1200" kern="1200" dirty="0">
                          <a:solidFill>
                            <a:schemeClr val="dk1"/>
                          </a:solidFill>
                          <a:effectLst/>
                          <a:latin typeface="+mn-lt"/>
                          <a:ea typeface="+mn-ea"/>
                          <a:cs typeface="+mn-cs"/>
                        </a:rPr>
                        <a:t>assessments</a:t>
                      </a:r>
                    </a:p>
                  </a:txBody>
                  <a:tcPr marL="68580" marR="68580" marT="0" marB="0"/>
                </a:tc>
              </a:tr>
            </a:tbl>
          </a:graphicData>
        </a:graphic>
      </p:graphicFrame>
      <p:sp>
        <p:nvSpPr>
          <p:cNvPr id="8" name="TextBox 7"/>
          <p:cNvSpPr txBox="1"/>
          <p:nvPr/>
        </p:nvSpPr>
        <p:spPr>
          <a:xfrm>
            <a:off x="5719604" y="6280666"/>
            <a:ext cx="2743200" cy="369332"/>
          </a:xfrm>
          <a:prstGeom prst="rect">
            <a:avLst/>
          </a:prstGeom>
          <a:noFill/>
        </p:spPr>
        <p:txBody>
          <a:bodyPr wrap="square" rtlCol="0">
            <a:spAutoFit/>
          </a:bodyPr>
          <a:lstStyle/>
          <a:p>
            <a:r>
              <a:rPr lang="en-US" dirty="0" smtClean="0"/>
              <a:t>* </a:t>
            </a:r>
            <a:r>
              <a:rPr lang="en-US" sz="1000" b="1" dirty="0" smtClean="0"/>
              <a:t>Measures of Academic Progress (MAP)</a:t>
            </a:r>
            <a:endParaRPr lang="en-US" sz="1000" b="1" dirty="0"/>
          </a:p>
        </p:txBody>
      </p:sp>
      <p:sp>
        <p:nvSpPr>
          <p:cNvPr id="9" name="TextBox 8"/>
          <p:cNvSpPr txBox="1"/>
          <p:nvPr/>
        </p:nvSpPr>
        <p:spPr>
          <a:xfrm rot="5400000">
            <a:off x="6405404" y="3945525"/>
            <a:ext cx="3048001" cy="338554"/>
          </a:xfrm>
          <a:prstGeom prst="rect">
            <a:avLst/>
          </a:prstGeom>
          <a:noFill/>
        </p:spPr>
        <p:txBody>
          <a:bodyPr wrap="square" rtlCol="0">
            <a:spAutoFit/>
          </a:bodyPr>
          <a:lstStyle/>
          <a:p>
            <a:pPr algn="ctr"/>
            <a:r>
              <a:rPr lang="en-US" sz="1600" b="1" dirty="0" smtClean="0">
                <a:solidFill>
                  <a:srgbClr val="C00000"/>
                </a:solidFill>
              </a:rPr>
              <a:t>Achievement Score</a:t>
            </a:r>
            <a:endParaRPr lang="en-US" sz="1600" b="1" dirty="0">
              <a:solidFill>
                <a:srgbClr val="C00000"/>
              </a:solidFill>
            </a:endParaRPr>
          </a:p>
        </p:txBody>
      </p:sp>
    </p:spTree>
    <p:extLst>
      <p:ext uri="{BB962C8B-B14F-4D97-AF65-F5344CB8AC3E}">
        <p14:creationId xmlns:p14="http://schemas.microsoft.com/office/powerpoint/2010/main" val="40572564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01687"/>
          </a:xfrm>
          <a:solidFill>
            <a:srgbClr val="FFFF00"/>
          </a:solidFill>
        </p:spPr>
        <p:txBody>
          <a:bodyPr>
            <a:noAutofit/>
          </a:bodyPr>
          <a:lstStyle/>
          <a:p>
            <a:pPr algn="ctr"/>
            <a:r>
              <a:rPr lang="en-US" sz="2400" b="1" dirty="0" smtClean="0">
                <a:solidFill>
                  <a:srgbClr val="008000"/>
                </a:solidFill>
              </a:rPr>
              <a:t>FAQ</a:t>
            </a:r>
            <a:r>
              <a:rPr lang="en-US" sz="2400" b="1" dirty="0" smtClean="0"/>
              <a:t>:  What’s the minimum number Observations for 2012 2013 school year?</a:t>
            </a:r>
            <a:endParaRPr lang="en-US" sz="2400" b="1" dirty="0"/>
          </a:p>
        </p:txBody>
      </p:sp>
      <p:sp>
        <p:nvSpPr>
          <p:cNvPr id="3" name="Content Placeholder 2"/>
          <p:cNvSpPr>
            <a:spLocks noGrp="1"/>
          </p:cNvSpPr>
          <p:nvPr>
            <p:ph idx="1"/>
          </p:nvPr>
        </p:nvSpPr>
        <p:spPr>
          <a:xfrm>
            <a:off x="990600" y="1981200"/>
            <a:ext cx="6777037" cy="4044043"/>
          </a:xfrm>
        </p:spPr>
        <p:txBody>
          <a:bodyPr/>
          <a:lstStyle/>
          <a:p>
            <a:endParaRPr lang="en-US" b="1" dirty="0">
              <a:solidFill>
                <a:schemeClr val="accent6"/>
              </a:solidFill>
              <a:latin typeface="Arial" charset="0"/>
              <a:cs typeface="Arial" charset="0"/>
            </a:endParaRPr>
          </a:p>
          <a:p>
            <a:pPr marL="69850" indent="0">
              <a:buNone/>
            </a:pPr>
            <a:endParaRPr lang="en-US" sz="1600" b="1" dirty="0">
              <a:solidFill>
                <a:schemeClr val="accent6"/>
              </a:solidFill>
              <a:latin typeface="Arial" charset="0"/>
              <a:cs typeface="Arial" charset="0"/>
            </a:endParaRPr>
          </a:p>
          <a:p>
            <a:pPr marL="69850" indent="0">
              <a:buNone/>
            </a:pPr>
            <a:endParaRPr lang="en-US" u="sng" dirty="0" smtClean="0"/>
          </a:p>
          <a:p>
            <a:pPr marL="69850" indent="0">
              <a:buNone/>
            </a:pPr>
            <a:endParaRPr lang="en-US" u="sng" dirty="0" smtClean="0"/>
          </a:p>
          <a:p>
            <a:pPr marL="69850" indent="0">
              <a:buNone/>
            </a:pPr>
            <a:endParaRPr lang="en-US" u="sng" dirty="0" smtClean="0"/>
          </a:p>
          <a:p>
            <a:pPr marL="69850" indent="0">
              <a:buNone/>
            </a:pPr>
            <a:endParaRPr lang="en-US" dirty="0"/>
          </a:p>
          <a:p>
            <a:pPr marL="69850" indent="0">
              <a:buNone/>
            </a:pPr>
            <a:endParaRPr lang="en-US" dirty="0"/>
          </a:p>
        </p:txBody>
      </p:sp>
      <p:sp>
        <p:nvSpPr>
          <p:cNvPr id="5" name="Rectangle 20"/>
          <p:cNvSpPr>
            <a:spLocks noChangeArrowheads="1"/>
          </p:cNvSpPr>
          <p:nvPr/>
        </p:nvSpPr>
        <p:spPr bwMode="auto">
          <a:xfrm>
            <a:off x="0" y="-48399"/>
            <a:ext cx="242726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Book Antiqua" pitchFamily="18" charset="0"/>
                <a:ea typeface="Calibri" pitchFamily="34" charset="0"/>
                <a:cs typeface="Times New Roman" pitchFamily="18" charset="0"/>
              </a:rPr>
              <a:t>Assessments for Local Measure: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74342973"/>
              </p:ext>
            </p:extLst>
          </p:nvPr>
        </p:nvGraphicFramePr>
        <p:xfrm>
          <a:off x="1447800" y="1752600"/>
          <a:ext cx="6096000" cy="32004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dirty="0" smtClean="0"/>
                        <a:t>Tenured</a:t>
                      </a:r>
                      <a:br>
                        <a:rPr lang="en-US" dirty="0" smtClean="0"/>
                      </a:br>
                      <a:r>
                        <a:rPr lang="en-US" dirty="0" smtClean="0"/>
                        <a:t>Teachers</a:t>
                      </a:r>
                      <a:endParaRPr lang="en-US" dirty="0"/>
                    </a:p>
                  </a:txBody>
                  <a:tcPr/>
                </a:tc>
                <a:tc>
                  <a:txBody>
                    <a:bodyPr/>
                    <a:lstStyle/>
                    <a:p>
                      <a:pPr algn="ctr"/>
                      <a:r>
                        <a:rPr lang="en-US" dirty="0" smtClean="0"/>
                        <a:t>1 Formal  Observation </a:t>
                      </a:r>
                      <a:br>
                        <a:rPr lang="en-US" dirty="0" smtClean="0"/>
                      </a:br>
                      <a:endParaRPr lang="en-US" dirty="0" smtClean="0"/>
                    </a:p>
                    <a:p>
                      <a:pPr algn="ctr"/>
                      <a:r>
                        <a:rPr lang="en-US" sz="1200" i="1" dirty="0" smtClean="0"/>
                        <a:t>(includes Pre and Post Conferences)</a:t>
                      </a:r>
                      <a:br>
                        <a:rPr lang="en-US" sz="1200" i="1" dirty="0" smtClean="0"/>
                      </a:br>
                      <a:endParaRPr lang="en-US" sz="1200" i="1" dirty="0"/>
                    </a:p>
                  </a:txBody>
                  <a:tcPr/>
                </a:tc>
                <a:tc>
                  <a:txBody>
                    <a:bodyPr/>
                    <a:lstStyle/>
                    <a:p>
                      <a:pPr algn="ctr"/>
                      <a:r>
                        <a:rPr lang="en-US" dirty="0" smtClean="0"/>
                        <a:t>1 Unannounced Informal Observation </a:t>
                      </a:r>
                      <a:br>
                        <a:rPr lang="en-US" dirty="0" smtClean="0"/>
                      </a:br>
                      <a:endParaRPr lang="en-US" dirty="0" smtClean="0"/>
                    </a:p>
                    <a:p>
                      <a:pPr algn="ctr"/>
                      <a:endParaRPr lang="en-US" sz="1200" b="1" i="1" kern="1200" dirty="0" smtClean="0">
                        <a:solidFill>
                          <a:schemeClr val="lt1"/>
                        </a:solidFill>
                        <a:latin typeface="+mn-lt"/>
                        <a:ea typeface="+mn-ea"/>
                        <a:cs typeface="+mn-cs"/>
                      </a:endParaRPr>
                    </a:p>
                    <a:p>
                      <a:pPr algn="ctr"/>
                      <a:endParaRPr lang="en-US" sz="1200" b="1" i="1" kern="1200" dirty="0">
                        <a:solidFill>
                          <a:schemeClr val="lt1"/>
                        </a:solidFill>
                        <a:latin typeface="+mn-lt"/>
                        <a:ea typeface="+mn-ea"/>
                        <a:cs typeface="+mn-cs"/>
                      </a:endParaRPr>
                    </a:p>
                  </a:txBody>
                  <a:tcPr/>
                </a:tc>
              </a:tr>
              <a:tr h="370840">
                <a:tc>
                  <a:txBody>
                    <a:bodyPr/>
                    <a:lstStyle/>
                    <a:p>
                      <a:pPr algn="ctr"/>
                      <a:r>
                        <a:rPr lang="en-US" b="1" dirty="0" smtClean="0"/>
                        <a:t>Non-Tenured</a:t>
                      </a:r>
                      <a:br>
                        <a:rPr lang="en-US" b="1" dirty="0" smtClean="0"/>
                      </a:br>
                      <a:r>
                        <a:rPr lang="en-US" b="1" dirty="0" smtClean="0"/>
                        <a:t>Teachers</a:t>
                      </a:r>
                      <a:endParaRPr lang="en-US"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2 Formal Observations</a:t>
                      </a:r>
                      <a:br>
                        <a:rPr lang="en-US" sz="1800" b="1" kern="1200" dirty="0" smtClean="0">
                          <a:solidFill>
                            <a:schemeClr val="dk1"/>
                          </a:solidFill>
                          <a:latin typeface="+mn-lt"/>
                          <a:ea typeface="+mn-ea"/>
                          <a:cs typeface="+mn-cs"/>
                        </a:rPr>
                      </a:br>
                      <a:endParaRPr lang="en-US" sz="18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(includes Pre and Post Conferences)</a:t>
                      </a:r>
                      <a:br>
                        <a:rPr lang="en-US" sz="1200" b="1" kern="1200" dirty="0" smtClean="0">
                          <a:solidFill>
                            <a:schemeClr val="dk1"/>
                          </a:solidFill>
                          <a:latin typeface="+mn-lt"/>
                          <a:ea typeface="+mn-ea"/>
                          <a:cs typeface="+mn-cs"/>
                        </a:rPr>
                      </a:br>
                      <a:endParaRPr lang="en-US" sz="1200" b="1" kern="120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1 Unannounced Informal Observation</a:t>
                      </a:r>
                      <a:r>
                        <a:rPr lang="en-US" b="1" baseline="0" dirty="0" smtClean="0"/>
                        <a:t> </a:t>
                      </a:r>
                      <a:br>
                        <a:rPr lang="en-US" b="1" baseline="0" dirty="0" smtClean="0"/>
                      </a:br>
                      <a:endParaRPr lang="en-US" b="1"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a:txBody>
                  <a:tcPr/>
                </a:tc>
              </a:tr>
            </a:tbl>
          </a:graphicData>
        </a:graphic>
      </p:graphicFrame>
      <p:sp>
        <p:nvSpPr>
          <p:cNvPr id="7" name="Rectangle 6"/>
          <p:cNvSpPr/>
          <p:nvPr/>
        </p:nvSpPr>
        <p:spPr>
          <a:xfrm>
            <a:off x="2209800" y="5867400"/>
            <a:ext cx="4572000" cy="738664"/>
          </a:xfrm>
          <a:prstGeom prst="rect">
            <a:avLst/>
          </a:prstGeom>
        </p:spPr>
        <p:txBody>
          <a:bodyPr>
            <a:spAutoFit/>
          </a:bodyPr>
          <a:lstStyle/>
          <a:p>
            <a:pPr algn="ctr" fontAlgn="t"/>
            <a:r>
              <a:rPr lang="en-US" sz="1200" b="1" dirty="0" smtClean="0">
                <a:solidFill>
                  <a:srgbClr val="FF0000"/>
                </a:solidFill>
              </a:rPr>
              <a:t>*Minimum </a:t>
            </a:r>
            <a:r>
              <a:rPr lang="en-US" sz="1200" b="1" dirty="0">
                <a:solidFill>
                  <a:srgbClr val="FF0000"/>
                </a:solidFill>
              </a:rPr>
              <a:t>Required</a:t>
            </a:r>
            <a:endParaRPr lang="en-US" sz="1200" dirty="0">
              <a:solidFill>
                <a:srgbClr val="FF0000"/>
              </a:solidFill>
            </a:endParaRPr>
          </a:p>
          <a:p>
            <a:pPr algn="ctr" fontAlgn="t"/>
            <a:r>
              <a:rPr lang="en-US" sz="1200" b="1" dirty="0">
                <a:solidFill>
                  <a:srgbClr val="FF0000"/>
                </a:solidFill>
              </a:rPr>
              <a:t>Multiple Observations and Informal Walkthroughs</a:t>
            </a:r>
            <a:endParaRPr lang="en-US" sz="1200" dirty="0">
              <a:solidFill>
                <a:srgbClr val="FF0000"/>
              </a:solidFill>
            </a:endParaRPr>
          </a:p>
          <a:p>
            <a:endParaRPr lang="en-US" dirty="0"/>
          </a:p>
        </p:txBody>
      </p:sp>
    </p:spTree>
    <p:extLst>
      <p:ext uri="{BB962C8B-B14F-4D97-AF65-F5344CB8AC3E}">
        <p14:creationId xmlns:p14="http://schemas.microsoft.com/office/powerpoint/2010/main" val="4177227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p:cNvSpPr>
            <a:spLocks noGrp="1"/>
          </p:cNvSpPr>
          <p:nvPr>
            <p:ph type="title"/>
          </p:nvPr>
        </p:nvSpPr>
        <p:spPr>
          <a:xfrm>
            <a:off x="813026" y="685800"/>
            <a:ext cx="7177088" cy="2362200"/>
          </a:xfrm>
        </p:spPr>
        <p:txBody>
          <a:bodyPr>
            <a:normAutofit fontScale="90000"/>
          </a:bodyPr>
          <a:lstStyle/>
          <a:p>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5400" b="1" dirty="0" smtClean="0"/>
              <a:t>Annual Professional Performance Review (APPR)</a:t>
            </a:r>
            <a:endParaRPr lang="en-US" sz="5400" b="1" dirty="0" smtClean="0">
              <a:solidFill>
                <a:srgbClr val="333300"/>
              </a:solidFill>
            </a:endParaRPr>
          </a:p>
        </p:txBody>
      </p:sp>
      <p:sp>
        <p:nvSpPr>
          <p:cNvPr id="2" name="Rectangle 1"/>
          <p:cNvSpPr/>
          <p:nvPr/>
        </p:nvSpPr>
        <p:spPr>
          <a:xfrm>
            <a:off x="838200" y="4038600"/>
            <a:ext cx="7391400" cy="1200329"/>
          </a:xfrm>
          <a:prstGeom prst="rect">
            <a:avLst/>
          </a:prstGeom>
        </p:spPr>
        <p:txBody>
          <a:bodyPr wrap="square">
            <a:spAutoFit/>
          </a:bodyPr>
          <a:lstStyle/>
          <a:p>
            <a:r>
              <a:rPr lang="en-US" sz="3600" b="1" dirty="0" smtClean="0">
                <a:latin typeface="+mj-lt"/>
                <a:ea typeface="+mj-ea"/>
                <a:cs typeface="+mj-cs"/>
              </a:rPr>
              <a:t>Evaluation Process for Teachers</a:t>
            </a:r>
            <a:r>
              <a:rPr lang="en-US" sz="3600" b="1" dirty="0">
                <a:latin typeface="+mj-lt"/>
                <a:ea typeface="+mj-ea"/>
                <a:cs typeface="+mj-cs"/>
              </a:rPr>
              <a:t/>
            </a:r>
            <a:br>
              <a:rPr lang="en-US" sz="3600" b="1" dirty="0">
                <a:latin typeface="+mj-lt"/>
                <a:ea typeface="+mj-ea"/>
                <a:cs typeface="+mj-cs"/>
              </a:rPr>
            </a:br>
            <a:endParaRPr lang="en-US" sz="3600" b="1" dirty="0">
              <a:latin typeface="+mj-lt"/>
              <a:ea typeface="+mj-ea"/>
              <a:cs typeface="+mj-cs"/>
            </a:endParaRPr>
          </a:p>
        </p:txBody>
      </p:sp>
    </p:spTree>
    <p:extLst>
      <p:ext uri="{BB962C8B-B14F-4D97-AF65-F5344CB8AC3E}">
        <p14:creationId xmlns:p14="http://schemas.microsoft.com/office/powerpoint/2010/main" val="294414155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01687"/>
          </a:xfrm>
          <a:solidFill>
            <a:srgbClr val="FFFF00"/>
          </a:solidFill>
        </p:spPr>
        <p:txBody>
          <a:bodyPr>
            <a:noAutofit/>
          </a:bodyPr>
          <a:lstStyle/>
          <a:p>
            <a:pPr algn="ctr"/>
            <a:r>
              <a:rPr lang="en-US" sz="2400" b="1" dirty="0" smtClean="0">
                <a:solidFill>
                  <a:srgbClr val="008000"/>
                </a:solidFill>
              </a:rPr>
              <a:t>FAQ</a:t>
            </a:r>
            <a:r>
              <a:rPr lang="en-US" sz="2400" b="1" dirty="0" smtClean="0"/>
              <a:t>:  Instructional Support Staff</a:t>
            </a:r>
            <a:endParaRPr lang="en-US" sz="2400" b="1" dirty="0"/>
          </a:p>
        </p:txBody>
      </p:sp>
      <p:sp>
        <p:nvSpPr>
          <p:cNvPr id="3" name="Content Placeholder 2"/>
          <p:cNvSpPr>
            <a:spLocks noGrp="1"/>
          </p:cNvSpPr>
          <p:nvPr>
            <p:ph idx="1"/>
          </p:nvPr>
        </p:nvSpPr>
        <p:spPr>
          <a:xfrm>
            <a:off x="990600" y="1828800"/>
            <a:ext cx="6777037" cy="4196443"/>
          </a:xfrm>
        </p:spPr>
        <p:txBody>
          <a:bodyPr/>
          <a:lstStyle/>
          <a:p>
            <a:endParaRPr lang="en-US" b="1" dirty="0">
              <a:solidFill>
                <a:schemeClr val="accent6"/>
              </a:solidFill>
              <a:latin typeface="Arial" charset="0"/>
              <a:cs typeface="Arial" charset="0"/>
            </a:endParaRPr>
          </a:p>
          <a:p>
            <a:pPr marL="69850" indent="0">
              <a:buNone/>
            </a:pPr>
            <a:endParaRPr lang="en-US" sz="1600" b="1" dirty="0">
              <a:solidFill>
                <a:schemeClr val="accent6"/>
              </a:solidFill>
              <a:latin typeface="Arial" charset="0"/>
              <a:cs typeface="Arial" charset="0"/>
            </a:endParaRPr>
          </a:p>
          <a:p>
            <a:pPr marL="69850" indent="0">
              <a:buNone/>
            </a:pPr>
            <a:endParaRPr lang="en-US" u="sng" dirty="0" smtClean="0"/>
          </a:p>
          <a:p>
            <a:pPr marL="69850" indent="0">
              <a:buNone/>
            </a:pPr>
            <a:endParaRPr lang="en-US" u="sng" dirty="0" smtClean="0"/>
          </a:p>
          <a:p>
            <a:pPr marL="69850" indent="0">
              <a:buNone/>
            </a:pPr>
            <a:endParaRPr lang="en-US" u="sng" dirty="0" smtClean="0"/>
          </a:p>
          <a:p>
            <a:pPr marL="69850" indent="0">
              <a:buNone/>
            </a:pPr>
            <a:endParaRPr lang="en-US" dirty="0"/>
          </a:p>
          <a:p>
            <a:pPr marL="69850" indent="0">
              <a:buNone/>
            </a:pPr>
            <a:endParaRPr lang="en-US" dirty="0"/>
          </a:p>
        </p:txBody>
      </p:sp>
      <p:sp>
        <p:nvSpPr>
          <p:cNvPr id="5" name="Rectangle 20"/>
          <p:cNvSpPr>
            <a:spLocks noChangeArrowheads="1"/>
          </p:cNvSpPr>
          <p:nvPr/>
        </p:nvSpPr>
        <p:spPr bwMode="auto">
          <a:xfrm>
            <a:off x="0" y="-48399"/>
            <a:ext cx="242726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Book Antiqua" pitchFamily="18" charset="0"/>
                <a:ea typeface="Calibri" pitchFamily="34" charset="0"/>
                <a:cs typeface="Times New Roman" pitchFamily="18" charset="0"/>
              </a:rPr>
              <a:t>Assessments for Local Measure: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9" name="TextBox 8"/>
          <p:cNvSpPr txBox="1"/>
          <p:nvPr/>
        </p:nvSpPr>
        <p:spPr>
          <a:xfrm>
            <a:off x="1066800" y="2525792"/>
            <a:ext cx="6781800" cy="3108543"/>
          </a:xfrm>
          <a:prstGeom prst="rect">
            <a:avLst/>
          </a:prstGeom>
          <a:noFill/>
        </p:spPr>
        <p:txBody>
          <a:bodyPr wrap="square" rtlCol="0">
            <a:spAutoFit/>
          </a:bodyPr>
          <a:lstStyle/>
          <a:p>
            <a:pPr marL="285750" indent="-285750">
              <a:buFont typeface="Arial" pitchFamily="34" charset="0"/>
              <a:buChar char="•"/>
            </a:pPr>
            <a:r>
              <a:rPr lang="en-US" sz="3000" b="1" dirty="0" smtClean="0">
                <a:solidFill>
                  <a:srgbClr val="FF0000"/>
                </a:solidFill>
                <a:latin typeface="+mn-lt"/>
                <a:cs typeface="+mn-cs"/>
              </a:rPr>
              <a:t>TCOSE</a:t>
            </a:r>
            <a:endParaRPr lang="en-US" sz="3000" b="1" dirty="0">
              <a:solidFill>
                <a:srgbClr val="FF0000"/>
              </a:solidFill>
              <a:latin typeface="+mn-lt"/>
              <a:cs typeface="+mn-cs"/>
            </a:endParaRPr>
          </a:p>
          <a:p>
            <a:pPr marL="285750" indent="-285750">
              <a:buFont typeface="Arial" pitchFamily="34" charset="0"/>
              <a:buChar char="•"/>
            </a:pPr>
            <a:r>
              <a:rPr lang="en-US" sz="3000" b="1" dirty="0">
                <a:solidFill>
                  <a:srgbClr val="FF0000"/>
                </a:solidFill>
                <a:latin typeface="+mn-lt"/>
                <a:cs typeface="+mn-cs"/>
              </a:rPr>
              <a:t>ISS / ATS</a:t>
            </a:r>
          </a:p>
          <a:p>
            <a:pPr marL="285750" indent="-285750">
              <a:buFont typeface="Arial" pitchFamily="34" charset="0"/>
              <a:buChar char="•"/>
            </a:pPr>
            <a:r>
              <a:rPr lang="en-US" sz="3000" b="1" dirty="0">
                <a:solidFill>
                  <a:srgbClr val="FF0000"/>
                </a:solidFill>
                <a:latin typeface="+mn-lt"/>
                <a:cs typeface="+mn-cs"/>
              </a:rPr>
              <a:t>Teacher on </a:t>
            </a:r>
            <a:r>
              <a:rPr lang="en-US" sz="3000" b="1" dirty="0" smtClean="0">
                <a:solidFill>
                  <a:srgbClr val="FF0000"/>
                </a:solidFill>
                <a:latin typeface="+mn-lt"/>
                <a:cs typeface="+mn-cs"/>
              </a:rPr>
              <a:t>Assignment</a:t>
            </a:r>
            <a:r>
              <a:rPr lang="en-US" sz="1400" b="1" u="sng" dirty="0" smtClean="0">
                <a:solidFill>
                  <a:srgbClr val="FF0000"/>
                </a:solidFill>
                <a:latin typeface="+mn-lt"/>
                <a:cs typeface="+mn-cs"/>
              </a:rPr>
              <a:t> </a:t>
            </a:r>
            <a:endParaRPr lang="en-US" sz="1400" b="1" u="sng" dirty="0">
              <a:solidFill>
                <a:srgbClr val="FF0000"/>
              </a:solidFill>
              <a:latin typeface="+mn-lt"/>
              <a:cs typeface="+mn-cs"/>
            </a:endParaRPr>
          </a:p>
          <a:p>
            <a:pPr marL="285750" indent="-285750">
              <a:buFont typeface="Arial" pitchFamily="34" charset="0"/>
              <a:buChar char="•"/>
            </a:pPr>
            <a:r>
              <a:rPr lang="en-US" sz="3000" b="1" dirty="0" smtClean="0">
                <a:solidFill>
                  <a:srgbClr val="FF0000"/>
                </a:solidFill>
                <a:latin typeface="+mn-lt"/>
                <a:cs typeface="+mn-cs"/>
              </a:rPr>
              <a:t>Speech Teachers </a:t>
            </a:r>
            <a:r>
              <a:rPr lang="en-US" sz="1400" b="1" dirty="0" smtClean="0">
                <a:solidFill>
                  <a:srgbClr val="FF0000"/>
                </a:solidFill>
                <a:latin typeface="+mn-lt"/>
                <a:cs typeface="+mn-cs"/>
              </a:rPr>
              <a:t>(if they do not have a CR)</a:t>
            </a:r>
          </a:p>
          <a:p>
            <a:pPr marL="285750" indent="-285750">
              <a:buFont typeface="Arial" pitchFamily="34" charset="0"/>
              <a:buChar char="•"/>
            </a:pPr>
            <a:r>
              <a:rPr lang="en-US" sz="3000" b="1" dirty="0" smtClean="0">
                <a:solidFill>
                  <a:srgbClr val="FF0000"/>
                </a:solidFill>
                <a:latin typeface="+mn-lt"/>
                <a:cs typeface="+mn-cs"/>
              </a:rPr>
              <a:t>ELA / Math / Data Coaches</a:t>
            </a:r>
          </a:p>
          <a:p>
            <a:pPr marL="285750" indent="-285750">
              <a:buFont typeface="Arial" pitchFamily="34" charset="0"/>
              <a:buChar char="•"/>
            </a:pPr>
            <a:r>
              <a:rPr lang="en-US" sz="3000" b="1" dirty="0" smtClean="0">
                <a:solidFill>
                  <a:srgbClr val="FF0000"/>
                </a:solidFill>
                <a:latin typeface="+mn-lt"/>
                <a:cs typeface="+mn-cs"/>
              </a:rPr>
              <a:t>Registrars</a:t>
            </a:r>
          </a:p>
          <a:p>
            <a:endParaRPr lang="en-US" sz="1600" b="1" dirty="0">
              <a:solidFill>
                <a:srgbClr val="FF0000"/>
              </a:solidFill>
            </a:endParaRPr>
          </a:p>
        </p:txBody>
      </p:sp>
      <p:sp>
        <p:nvSpPr>
          <p:cNvPr id="4" name="TextBox 3"/>
          <p:cNvSpPr txBox="1"/>
          <p:nvPr/>
        </p:nvSpPr>
        <p:spPr>
          <a:xfrm>
            <a:off x="951993" y="1752600"/>
            <a:ext cx="7506207" cy="369332"/>
          </a:xfrm>
          <a:prstGeom prst="rect">
            <a:avLst/>
          </a:prstGeom>
          <a:noFill/>
        </p:spPr>
        <p:txBody>
          <a:bodyPr wrap="square" rtlCol="0">
            <a:spAutoFit/>
          </a:bodyPr>
          <a:lstStyle/>
          <a:p>
            <a:r>
              <a:rPr lang="en-US" sz="1100" b="1" dirty="0" smtClean="0">
                <a:solidFill>
                  <a:srgbClr val="FF0000"/>
                </a:solidFill>
              </a:rPr>
              <a:t>Example</a:t>
            </a:r>
            <a:r>
              <a:rPr lang="en-US" b="1" dirty="0" smtClean="0"/>
              <a:t>:  Who is NOT covered under the New Evaluation System?</a:t>
            </a:r>
            <a:endParaRPr lang="en-US" b="1" dirty="0"/>
          </a:p>
        </p:txBody>
      </p:sp>
    </p:spTree>
    <p:extLst>
      <p:ext uri="{BB962C8B-B14F-4D97-AF65-F5344CB8AC3E}">
        <p14:creationId xmlns:p14="http://schemas.microsoft.com/office/powerpoint/2010/main" val="1263268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01687"/>
          </a:xfrm>
        </p:spPr>
        <p:txBody>
          <a:bodyPr>
            <a:noAutofit/>
          </a:bodyPr>
          <a:lstStyle/>
          <a:p>
            <a:pPr algn="ctr"/>
            <a:r>
              <a:rPr lang="en-US" sz="2400" b="1" dirty="0" smtClean="0"/>
              <a:t>FAQ:  Instructional Support Staff</a:t>
            </a:r>
            <a:endParaRPr lang="en-US" sz="2400" b="1" dirty="0"/>
          </a:p>
        </p:txBody>
      </p:sp>
      <p:sp>
        <p:nvSpPr>
          <p:cNvPr id="3" name="Content Placeholder 2"/>
          <p:cNvSpPr>
            <a:spLocks noGrp="1"/>
          </p:cNvSpPr>
          <p:nvPr>
            <p:ph idx="1"/>
          </p:nvPr>
        </p:nvSpPr>
        <p:spPr>
          <a:xfrm>
            <a:off x="1066800" y="1371600"/>
            <a:ext cx="6781800" cy="4953000"/>
          </a:xfrm>
        </p:spPr>
        <p:txBody>
          <a:bodyPr>
            <a:normAutofit/>
          </a:bodyPr>
          <a:lstStyle/>
          <a:p>
            <a:endParaRPr lang="en-US" b="1" dirty="0" smtClean="0">
              <a:solidFill>
                <a:schemeClr val="accent6"/>
              </a:solidFill>
              <a:latin typeface="Arial" charset="0"/>
              <a:cs typeface="Arial" charset="0"/>
            </a:endParaRPr>
          </a:p>
          <a:p>
            <a:pPr marL="69850" indent="0">
              <a:buNone/>
            </a:pPr>
            <a:endParaRPr lang="en-US" sz="1600" b="1" dirty="0">
              <a:solidFill>
                <a:schemeClr val="accent6"/>
              </a:solidFill>
              <a:latin typeface="Arial" charset="0"/>
              <a:cs typeface="Arial" charset="0"/>
            </a:endParaRPr>
          </a:p>
          <a:p>
            <a:pPr marL="69850" indent="0">
              <a:buNone/>
            </a:pPr>
            <a:endParaRPr lang="en-US" u="sng" dirty="0" smtClean="0"/>
          </a:p>
          <a:p>
            <a:pPr marL="69850" indent="0">
              <a:buNone/>
            </a:pPr>
            <a:endParaRPr lang="en-US" u="sng" dirty="0" smtClean="0"/>
          </a:p>
          <a:p>
            <a:pPr marL="69850" indent="0">
              <a:buNone/>
            </a:pPr>
            <a:r>
              <a:rPr lang="en-US" u="sng" dirty="0" smtClean="0"/>
              <a:t/>
            </a:r>
            <a:br>
              <a:rPr lang="en-US" u="sng" dirty="0" smtClean="0"/>
            </a:br>
            <a:endParaRPr lang="en-US" u="sng" dirty="0" smtClean="0"/>
          </a:p>
          <a:p>
            <a:pPr marL="412750" indent="-342900">
              <a:buFont typeface="Wingdings" pitchFamily="2" charset="2"/>
              <a:buChar char="Ø"/>
            </a:pPr>
            <a:r>
              <a:rPr lang="en-US" dirty="0" smtClean="0"/>
              <a:t>2012-2013  specialized rubrics are in the ePerformance system </a:t>
            </a:r>
            <a:br>
              <a:rPr lang="en-US" dirty="0" smtClean="0"/>
            </a:br>
            <a:endParaRPr lang="en-US" dirty="0" smtClean="0"/>
          </a:p>
          <a:p>
            <a:pPr marL="412750" indent="-342900">
              <a:buFont typeface="Wingdings" pitchFamily="2" charset="2"/>
              <a:buChar char="Ø"/>
            </a:pPr>
            <a:r>
              <a:rPr lang="en-US" dirty="0" smtClean="0"/>
              <a:t>Not evaluated under APPR</a:t>
            </a:r>
          </a:p>
        </p:txBody>
      </p:sp>
      <p:sp>
        <p:nvSpPr>
          <p:cNvPr id="5" name="Rectangle 20"/>
          <p:cNvSpPr>
            <a:spLocks noChangeArrowheads="1"/>
          </p:cNvSpPr>
          <p:nvPr/>
        </p:nvSpPr>
        <p:spPr bwMode="auto">
          <a:xfrm>
            <a:off x="0" y="-48399"/>
            <a:ext cx="242726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Book Antiqua" pitchFamily="18" charset="0"/>
                <a:ea typeface="Calibri" pitchFamily="34" charset="0"/>
                <a:cs typeface="Times New Roman" pitchFamily="18" charset="0"/>
              </a:rPr>
              <a:t>Assessments for Local Measure: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9" name="TextBox 8"/>
          <p:cNvSpPr txBox="1"/>
          <p:nvPr/>
        </p:nvSpPr>
        <p:spPr>
          <a:xfrm>
            <a:off x="1213634" y="1600200"/>
            <a:ext cx="5666521" cy="2185214"/>
          </a:xfrm>
          <a:prstGeom prst="rect">
            <a:avLst/>
          </a:prstGeom>
          <a:noFill/>
        </p:spPr>
        <p:txBody>
          <a:bodyPr wrap="square" rtlCol="0">
            <a:spAutoFit/>
          </a:bodyPr>
          <a:lstStyle/>
          <a:p>
            <a:pPr marL="285750" indent="-285750">
              <a:buFont typeface="Arial" pitchFamily="34" charset="0"/>
              <a:buChar char="•"/>
            </a:pPr>
            <a:r>
              <a:rPr lang="en-US" sz="3000" dirty="0" smtClean="0">
                <a:latin typeface="+mn-lt"/>
                <a:cs typeface="+mn-cs"/>
              </a:rPr>
              <a:t>Counselors</a:t>
            </a:r>
          </a:p>
          <a:p>
            <a:pPr marL="285750" indent="-285750">
              <a:buFont typeface="Arial" pitchFamily="34" charset="0"/>
              <a:buChar char="•"/>
            </a:pPr>
            <a:r>
              <a:rPr lang="en-US" sz="3000" dirty="0" smtClean="0">
                <a:latin typeface="+mn-lt"/>
                <a:cs typeface="+mn-cs"/>
              </a:rPr>
              <a:t>Psychologists</a:t>
            </a:r>
          </a:p>
          <a:p>
            <a:pPr marL="285750" indent="-285750">
              <a:buFont typeface="Arial" pitchFamily="34" charset="0"/>
              <a:buChar char="•"/>
            </a:pPr>
            <a:r>
              <a:rPr lang="en-US" sz="3000" dirty="0" smtClean="0">
                <a:latin typeface="+mn-lt"/>
                <a:cs typeface="+mn-cs"/>
              </a:rPr>
              <a:t>Social Workers</a:t>
            </a:r>
          </a:p>
          <a:p>
            <a:pPr marL="285750" indent="-285750">
              <a:buFont typeface="Arial" pitchFamily="34" charset="0"/>
              <a:buChar char="•"/>
            </a:pPr>
            <a:r>
              <a:rPr lang="en-US" sz="3000" dirty="0" smtClean="0">
                <a:latin typeface="+mn-lt"/>
                <a:cs typeface="+mn-cs"/>
              </a:rPr>
              <a:t>Lead Teachers (District-Level)</a:t>
            </a:r>
            <a:endParaRPr lang="en-US" sz="3000" dirty="0">
              <a:latin typeface="+mn-lt"/>
              <a:cs typeface="+mn-cs"/>
            </a:endParaRPr>
          </a:p>
          <a:p>
            <a:pPr marL="285750" indent="-285750">
              <a:buFont typeface="Arial" pitchFamily="34" charset="0"/>
              <a:buChar char="•"/>
            </a:pPr>
            <a:endParaRPr lang="en-US" sz="1600" b="1" dirty="0">
              <a:solidFill>
                <a:srgbClr val="FF0000"/>
              </a:solidFill>
            </a:endParaRPr>
          </a:p>
        </p:txBody>
      </p:sp>
      <p:sp>
        <p:nvSpPr>
          <p:cNvPr id="6" name="Title 1"/>
          <p:cNvSpPr txBox="1">
            <a:spLocks/>
          </p:cNvSpPr>
          <p:nvPr/>
        </p:nvSpPr>
        <p:spPr>
          <a:xfrm>
            <a:off x="802951" y="685800"/>
            <a:ext cx="7772400" cy="801687"/>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sz="2400" b="1" dirty="0" smtClean="0">
                <a:solidFill>
                  <a:srgbClr val="008000"/>
                </a:solidFill>
              </a:rPr>
              <a:t>FAQ</a:t>
            </a:r>
            <a:r>
              <a:rPr lang="en-US" sz="2400" b="1" dirty="0" smtClean="0"/>
              <a:t>:  Instructional Support Staff</a:t>
            </a:r>
            <a:endParaRPr lang="en-US" sz="2400" b="1" dirty="0"/>
          </a:p>
        </p:txBody>
      </p:sp>
    </p:spTree>
    <p:extLst>
      <p:ext uri="{BB962C8B-B14F-4D97-AF65-F5344CB8AC3E}">
        <p14:creationId xmlns:p14="http://schemas.microsoft.com/office/powerpoint/2010/main" val="42824028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Summary</a:t>
            </a:r>
            <a:endParaRPr lang="en-US" dirty="0"/>
          </a:p>
        </p:txBody>
      </p:sp>
      <p:sp>
        <p:nvSpPr>
          <p:cNvPr id="3" name="Content Placeholder 2"/>
          <p:cNvSpPr>
            <a:spLocks noGrp="1"/>
          </p:cNvSpPr>
          <p:nvPr>
            <p:ph idx="1"/>
          </p:nvPr>
        </p:nvSpPr>
        <p:spPr>
          <a:solidFill>
            <a:srgbClr val="FFFF00"/>
          </a:solidFill>
        </p:spPr>
        <p:txBody>
          <a:bodyPr>
            <a:normAutofit/>
          </a:bodyPr>
          <a:lstStyle/>
          <a:p>
            <a:pPr marL="0" indent="0" algn="ctr">
              <a:buNone/>
            </a:pPr>
            <a:r>
              <a:rPr lang="en-US" b="1" u="sng" dirty="0" smtClean="0"/>
              <a:t>Teachers Evaluation Process</a:t>
            </a:r>
          </a:p>
          <a:p>
            <a:pPr marL="0" indent="0" algn="ctr">
              <a:buNone/>
            </a:pPr>
            <a:endParaRPr lang="en-US" b="1" dirty="0"/>
          </a:p>
          <a:p>
            <a:pPr marL="457200" indent="-457200">
              <a:buFont typeface="+mj-lt"/>
              <a:buAutoNum type="arabicPeriod"/>
            </a:pPr>
            <a:r>
              <a:rPr lang="en-US" b="1" dirty="0" smtClean="0"/>
              <a:t>Teachers under APPR:  Goal Setting</a:t>
            </a:r>
            <a:br>
              <a:rPr lang="en-US" b="1" dirty="0" smtClean="0"/>
            </a:br>
            <a:endParaRPr lang="en-US" b="1" dirty="0" smtClean="0"/>
          </a:p>
          <a:p>
            <a:pPr marL="457200" indent="-457200">
              <a:buFont typeface="+mj-lt"/>
              <a:buAutoNum type="arabicPeriod"/>
            </a:pPr>
            <a:r>
              <a:rPr lang="en-US" b="1" dirty="0" smtClean="0"/>
              <a:t>Teachers with Approved Specialized Rubrics:  </a:t>
            </a:r>
            <a:br>
              <a:rPr lang="en-US" b="1" dirty="0" smtClean="0"/>
            </a:br>
            <a:r>
              <a:rPr lang="en-US" b="1" dirty="0" smtClean="0"/>
              <a:t>Goal Setting - - -  NOT under APPR</a:t>
            </a:r>
            <a:br>
              <a:rPr lang="en-US" b="1" dirty="0" smtClean="0"/>
            </a:br>
            <a:endParaRPr lang="en-US" b="1" dirty="0" smtClean="0"/>
          </a:p>
          <a:p>
            <a:pPr marL="457200" indent="-457200">
              <a:buFont typeface="+mj-lt"/>
              <a:buAutoNum type="arabicPeriod"/>
            </a:pPr>
            <a:r>
              <a:rPr lang="en-US" b="1" dirty="0" smtClean="0"/>
              <a:t>Everybody Else:  Traditional Rubric</a:t>
            </a:r>
          </a:p>
          <a:p>
            <a:pPr marL="1828800" lvl="6" indent="-457200">
              <a:buFont typeface="+mj-lt"/>
              <a:buAutoNum type="alphaLcPeriod"/>
            </a:pPr>
            <a:r>
              <a:rPr lang="en-US" sz="2000" b="1" dirty="0" smtClean="0"/>
              <a:t>Professional Development Incentive (PDI) - Goal Setting for PDI</a:t>
            </a:r>
          </a:p>
          <a:p>
            <a:pPr marL="1828800" lvl="6" indent="-457200">
              <a:buFont typeface="+mj-lt"/>
              <a:buAutoNum type="alphaLcPeriod"/>
            </a:pPr>
            <a:r>
              <a:rPr lang="en-US" sz="2000" b="1" dirty="0" smtClean="0"/>
              <a:t>Elect to use the Danielson Rubric</a:t>
            </a:r>
            <a:endParaRPr lang="en-US" sz="2000" b="1" dirty="0"/>
          </a:p>
        </p:txBody>
      </p:sp>
    </p:spTree>
    <p:extLst>
      <p:ext uri="{BB962C8B-B14F-4D97-AF65-F5344CB8AC3E}">
        <p14:creationId xmlns:p14="http://schemas.microsoft.com/office/powerpoint/2010/main" val="7959652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024687" cy="801687"/>
          </a:xfrm>
        </p:spPr>
        <p:txBody>
          <a:bodyPr/>
          <a:lstStyle/>
          <a:p>
            <a:r>
              <a:rPr lang="en-US" dirty="0"/>
              <a:t>H</a:t>
            </a:r>
            <a:r>
              <a:rPr lang="en-US" dirty="0" smtClean="0"/>
              <a:t>elpful Resources</a:t>
            </a:r>
            <a:endParaRPr lang="en-US" dirty="0"/>
          </a:p>
        </p:txBody>
      </p:sp>
      <p:sp>
        <p:nvSpPr>
          <p:cNvPr id="3" name="Content Placeholder 2"/>
          <p:cNvSpPr>
            <a:spLocks noGrp="1"/>
          </p:cNvSpPr>
          <p:nvPr>
            <p:ph idx="1"/>
          </p:nvPr>
        </p:nvSpPr>
        <p:spPr>
          <a:xfrm>
            <a:off x="990600" y="1752600"/>
            <a:ext cx="6777037" cy="4648200"/>
          </a:xfrm>
        </p:spPr>
        <p:txBody>
          <a:bodyPr>
            <a:normAutofit fontScale="70000" lnSpcReduction="20000"/>
          </a:bodyPr>
          <a:lstStyle/>
          <a:p>
            <a:r>
              <a:rPr lang="en-US" b="1" dirty="0" smtClean="0">
                <a:solidFill>
                  <a:schemeClr val="accent6"/>
                </a:solidFill>
                <a:latin typeface="Arial" charset="0"/>
                <a:cs typeface="Arial" charset="0"/>
                <a:hlinkClick r:id="rId3"/>
              </a:rPr>
              <a:t>http://www.rcsdk12.org</a:t>
            </a:r>
            <a:r>
              <a:rPr lang="en-US" b="1" dirty="0" smtClean="0">
                <a:solidFill>
                  <a:schemeClr val="accent6"/>
                </a:solidFill>
                <a:latin typeface="Arial" charset="0"/>
                <a:cs typeface="Arial" charset="0"/>
              </a:rPr>
              <a:t> </a:t>
            </a:r>
          </a:p>
          <a:p>
            <a:pPr marL="69850" indent="0">
              <a:buNone/>
            </a:pPr>
            <a:r>
              <a:rPr lang="en-US" b="1" dirty="0">
                <a:solidFill>
                  <a:schemeClr val="accent6"/>
                </a:solidFill>
                <a:latin typeface="Arial" charset="0"/>
                <a:cs typeface="Arial" charset="0"/>
              </a:rPr>
              <a:t>	</a:t>
            </a:r>
            <a:r>
              <a:rPr lang="en-US" b="1" dirty="0" smtClean="0">
                <a:solidFill>
                  <a:schemeClr val="accent6"/>
                </a:solidFill>
                <a:latin typeface="Arial" charset="0"/>
                <a:cs typeface="Arial" charset="0"/>
              </a:rPr>
              <a:t>Departments</a:t>
            </a:r>
          </a:p>
          <a:p>
            <a:pPr marL="69850" indent="0">
              <a:buNone/>
            </a:pPr>
            <a:r>
              <a:rPr lang="en-US" b="1" dirty="0">
                <a:solidFill>
                  <a:schemeClr val="accent6"/>
                </a:solidFill>
                <a:latin typeface="Arial" charset="0"/>
                <a:cs typeface="Arial" charset="0"/>
              </a:rPr>
              <a:t>	</a:t>
            </a:r>
            <a:r>
              <a:rPr lang="en-US" b="1" dirty="0" smtClean="0">
                <a:solidFill>
                  <a:schemeClr val="accent6"/>
                </a:solidFill>
                <a:latin typeface="Arial" charset="0"/>
                <a:cs typeface="Arial" charset="0"/>
              </a:rPr>
              <a:t>EngageRochester</a:t>
            </a:r>
          </a:p>
          <a:p>
            <a:pPr marL="69850" indent="0">
              <a:buNone/>
            </a:pPr>
            <a:r>
              <a:rPr lang="en-US" b="1" dirty="0">
                <a:solidFill>
                  <a:schemeClr val="accent6"/>
                </a:solidFill>
                <a:latin typeface="Arial" charset="0"/>
                <a:cs typeface="Arial" charset="0"/>
              </a:rPr>
              <a:t>	</a:t>
            </a:r>
            <a:r>
              <a:rPr lang="en-US" b="1" dirty="0" smtClean="0">
                <a:solidFill>
                  <a:schemeClr val="accent6"/>
                </a:solidFill>
                <a:latin typeface="Arial" charset="0"/>
                <a:cs typeface="Arial" charset="0"/>
              </a:rPr>
              <a:t>APPR </a:t>
            </a:r>
            <a:br>
              <a:rPr lang="en-US" b="1" dirty="0" smtClean="0">
                <a:solidFill>
                  <a:schemeClr val="accent6"/>
                </a:solidFill>
                <a:latin typeface="Arial" charset="0"/>
                <a:cs typeface="Arial" charset="0"/>
              </a:rPr>
            </a:br>
            <a:endParaRPr lang="en-US" b="1" dirty="0">
              <a:solidFill>
                <a:schemeClr val="accent6"/>
              </a:solidFill>
              <a:latin typeface="Arial" charset="0"/>
              <a:cs typeface="Arial" charset="0"/>
            </a:endParaRPr>
          </a:p>
          <a:p>
            <a:r>
              <a:rPr lang="en-US" b="1" dirty="0" smtClean="0">
                <a:solidFill>
                  <a:schemeClr val="accent6"/>
                </a:solidFill>
                <a:latin typeface="Arial" charset="0"/>
                <a:cs typeface="Arial" charset="0"/>
                <a:hlinkClick r:id="rId4"/>
              </a:rPr>
              <a:t>http</a:t>
            </a:r>
            <a:r>
              <a:rPr lang="en-US" b="1" dirty="0">
                <a:solidFill>
                  <a:schemeClr val="accent6"/>
                </a:solidFill>
                <a:latin typeface="Arial" charset="0"/>
                <a:cs typeface="Arial" charset="0"/>
                <a:hlinkClick r:id="rId4"/>
              </a:rPr>
              <a:t>://engageny.org</a:t>
            </a:r>
            <a:r>
              <a:rPr lang="en-US" b="1" dirty="0" smtClean="0">
                <a:solidFill>
                  <a:schemeClr val="accent6"/>
                </a:solidFill>
                <a:latin typeface="Arial" charset="0"/>
                <a:cs typeface="Arial" charset="0"/>
                <a:hlinkClick r:id="rId4"/>
              </a:rPr>
              <a:t>/</a:t>
            </a:r>
            <a:r>
              <a:rPr lang="en-US" b="1" dirty="0" smtClean="0">
                <a:solidFill>
                  <a:schemeClr val="accent6"/>
                </a:solidFill>
                <a:latin typeface="Arial" charset="0"/>
                <a:cs typeface="Arial" charset="0"/>
              </a:rPr>
              <a:t/>
            </a:r>
            <a:br>
              <a:rPr lang="en-US" b="1" dirty="0" smtClean="0">
                <a:solidFill>
                  <a:schemeClr val="accent6"/>
                </a:solidFill>
                <a:latin typeface="Arial" charset="0"/>
                <a:cs typeface="Arial" charset="0"/>
              </a:rPr>
            </a:br>
            <a:endParaRPr lang="en-US" b="1" dirty="0" smtClean="0">
              <a:solidFill>
                <a:schemeClr val="accent6"/>
              </a:solidFill>
              <a:latin typeface="Arial" charset="0"/>
              <a:cs typeface="Arial" charset="0"/>
            </a:endParaRPr>
          </a:p>
          <a:p>
            <a:r>
              <a:rPr lang="en-US" b="1" dirty="0">
                <a:solidFill>
                  <a:schemeClr val="accent6"/>
                </a:solidFill>
                <a:latin typeface="Arial" charset="0"/>
                <a:cs typeface="Arial" charset="0"/>
                <a:hlinkClick r:id="rId5"/>
              </a:rPr>
              <a:t>www.nysed.gov</a:t>
            </a:r>
            <a:endParaRPr lang="en-US" b="1" dirty="0">
              <a:solidFill>
                <a:schemeClr val="accent6"/>
              </a:solidFill>
              <a:latin typeface="Arial" charset="0"/>
              <a:cs typeface="Arial" charset="0"/>
            </a:endParaRPr>
          </a:p>
          <a:p>
            <a:pPr marL="0" indent="0">
              <a:buNone/>
            </a:pPr>
            <a:endParaRPr lang="en-US" b="1" dirty="0" smtClean="0">
              <a:solidFill>
                <a:schemeClr val="accent6"/>
              </a:solidFill>
              <a:latin typeface="Arial" charset="0"/>
              <a:cs typeface="Arial" charset="0"/>
            </a:endParaRPr>
          </a:p>
          <a:p>
            <a:r>
              <a:rPr lang="en-US" b="1" dirty="0" smtClean="0">
                <a:solidFill>
                  <a:schemeClr val="accent6"/>
                </a:solidFill>
                <a:latin typeface="Arial" charset="0"/>
                <a:cs typeface="Arial" charset="0"/>
              </a:rPr>
              <a:t>Teacher Evaluation Guide 2012-2013</a:t>
            </a:r>
            <a:br>
              <a:rPr lang="en-US" b="1" dirty="0" smtClean="0">
                <a:solidFill>
                  <a:schemeClr val="accent6"/>
                </a:solidFill>
                <a:latin typeface="Arial" charset="0"/>
                <a:cs typeface="Arial" charset="0"/>
              </a:rPr>
            </a:br>
            <a:endParaRPr lang="en-US" b="1" dirty="0" smtClean="0">
              <a:solidFill>
                <a:schemeClr val="accent6"/>
              </a:solidFill>
              <a:latin typeface="Arial" charset="0"/>
              <a:cs typeface="Arial" charset="0"/>
            </a:endParaRPr>
          </a:p>
          <a:p>
            <a:r>
              <a:rPr lang="en-US" b="1" dirty="0" smtClean="0">
                <a:solidFill>
                  <a:schemeClr val="accent6"/>
                </a:solidFill>
                <a:latin typeface="Arial" charset="0"/>
                <a:cs typeface="Arial" charset="0"/>
              </a:rPr>
              <a:t>APPR Approved Plan (i.e. District’s Website)</a:t>
            </a:r>
            <a:br>
              <a:rPr lang="en-US" b="1" dirty="0" smtClean="0">
                <a:solidFill>
                  <a:schemeClr val="accent6"/>
                </a:solidFill>
                <a:latin typeface="Arial" charset="0"/>
                <a:cs typeface="Arial" charset="0"/>
              </a:rPr>
            </a:br>
            <a:endParaRPr lang="en-US" b="1" dirty="0" smtClean="0">
              <a:solidFill>
                <a:schemeClr val="accent6"/>
              </a:solidFill>
              <a:latin typeface="Arial" charset="0"/>
              <a:cs typeface="Arial" charset="0"/>
            </a:endParaRPr>
          </a:p>
          <a:p>
            <a:r>
              <a:rPr lang="en-US" b="1" dirty="0" smtClean="0">
                <a:solidFill>
                  <a:schemeClr val="accent6"/>
                </a:solidFill>
                <a:latin typeface="Arial" charset="0"/>
                <a:cs typeface="Arial" charset="0"/>
              </a:rPr>
              <a:t>FAQs:  Under Resources Link on </a:t>
            </a:r>
            <a:r>
              <a:rPr lang="en-US" b="1" dirty="0" err="1" smtClean="0">
                <a:solidFill>
                  <a:schemeClr val="accent6"/>
                </a:solidFill>
                <a:latin typeface="Arial" charset="0"/>
                <a:cs typeface="Arial" charset="0"/>
              </a:rPr>
              <a:t>EngageRochester</a:t>
            </a:r>
            <a:endParaRPr lang="en-US" b="1" dirty="0" smtClean="0">
              <a:solidFill>
                <a:schemeClr val="accent6"/>
              </a:solidFill>
              <a:latin typeface="Arial" charset="0"/>
              <a:cs typeface="Arial" charset="0"/>
            </a:endParaRPr>
          </a:p>
          <a:p>
            <a:endParaRPr lang="en-US" b="1" dirty="0" smtClean="0">
              <a:solidFill>
                <a:schemeClr val="accent6"/>
              </a:solidFill>
              <a:latin typeface="Arial" charset="0"/>
              <a:cs typeface="Arial" charset="0"/>
            </a:endParaRPr>
          </a:p>
          <a:p>
            <a:r>
              <a:rPr lang="en-US" b="1" dirty="0" smtClean="0">
                <a:solidFill>
                  <a:schemeClr val="accent6"/>
                </a:solidFill>
                <a:latin typeface="Arial" charset="0"/>
                <a:cs typeface="Arial" charset="0"/>
              </a:rPr>
              <a:t>APPR Questions:</a:t>
            </a:r>
          </a:p>
          <a:p>
            <a:pPr marL="822960" lvl="3" indent="0">
              <a:buNone/>
            </a:pPr>
            <a:r>
              <a:rPr lang="en-US" b="1" dirty="0">
                <a:solidFill>
                  <a:schemeClr val="accent6"/>
                </a:solidFill>
                <a:latin typeface="Arial" charset="0"/>
                <a:cs typeface="Arial" charset="0"/>
              </a:rPr>
              <a:t>	</a:t>
            </a:r>
            <a:r>
              <a:rPr lang="en-US" sz="2100" b="1" dirty="0" smtClean="0">
                <a:solidFill>
                  <a:schemeClr val="accent6"/>
                </a:solidFill>
                <a:latin typeface="Arial" charset="0"/>
                <a:cs typeface="Arial" charset="0"/>
                <a:hlinkClick r:id="rId6"/>
              </a:rPr>
              <a:t>Performance_eval@rcsdk12.org</a:t>
            </a:r>
            <a:endParaRPr lang="en-US" sz="2100" b="1" dirty="0" smtClean="0">
              <a:solidFill>
                <a:schemeClr val="accent6"/>
              </a:solidFill>
              <a:latin typeface="Arial" charset="0"/>
              <a:cs typeface="Arial" charset="0"/>
            </a:endParaRPr>
          </a:p>
          <a:p>
            <a:pPr marL="822960" lvl="3" indent="0">
              <a:buNone/>
            </a:pPr>
            <a:endParaRPr lang="en-US" b="1" dirty="0" smtClean="0">
              <a:solidFill>
                <a:schemeClr val="accent6"/>
              </a:solidFill>
              <a:latin typeface="Arial" charset="0"/>
              <a:cs typeface="Arial" charset="0"/>
            </a:endParaRPr>
          </a:p>
          <a:p>
            <a:endParaRPr lang="en-US" b="1" dirty="0">
              <a:solidFill>
                <a:schemeClr val="accent6"/>
              </a:solidFill>
              <a:latin typeface="Arial" charset="0"/>
              <a:cs typeface="Arial" charset="0"/>
            </a:endParaRPr>
          </a:p>
          <a:p>
            <a:endParaRPr lang="en-US" b="1" dirty="0">
              <a:solidFill>
                <a:schemeClr val="accent6"/>
              </a:solidFill>
              <a:latin typeface="Arial" charset="0"/>
              <a:cs typeface="Arial" charset="0"/>
            </a:endParaRPr>
          </a:p>
          <a:p>
            <a:pPr marL="69850" indent="0">
              <a:buNone/>
            </a:pPr>
            <a:endParaRPr lang="en-US" sz="1600" b="1" dirty="0">
              <a:solidFill>
                <a:schemeClr val="accent6"/>
              </a:solidFill>
              <a:latin typeface="Arial" charset="0"/>
              <a:cs typeface="Arial" charset="0"/>
            </a:endParaRPr>
          </a:p>
          <a:p>
            <a:pPr marL="69850" indent="0">
              <a:buNone/>
            </a:pPr>
            <a:endParaRPr lang="en-US" u="sng" dirty="0" smtClean="0"/>
          </a:p>
          <a:p>
            <a:pPr marL="69850" indent="0">
              <a:buNone/>
            </a:pPr>
            <a:endParaRPr lang="en-US" u="sng" dirty="0" smtClean="0"/>
          </a:p>
          <a:p>
            <a:pPr marL="69850" indent="0">
              <a:buNone/>
            </a:pPr>
            <a:endParaRPr lang="en-US" u="sng" dirty="0" smtClean="0"/>
          </a:p>
          <a:p>
            <a:pPr marL="69850" indent="0">
              <a:buNone/>
            </a:pPr>
            <a:endParaRPr lang="en-US" dirty="0"/>
          </a:p>
          <a:p>
            <a:pPr marL="69850" indent="0">
              <a:buNone/>
            </a:pPr>
            <a:endParaRPr lang="en-US" dirty="0"/>
          </a:p>
        </p:txBody>
      </p:sp>
    </p:spTree>
    <p:extLst>
      <p:ext uri="{BB962C8B-B14F-4D97-AF65-F5344CB8AC3E}">
        <p14:creationId xmlns:p14="http://schemas.microsoft.com/office/powerpoint/2010/main" val="4217859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598630394"/>
              </p:ext>
            </p:extLst>
          </p:nvPr>
        </p:nvGraphicFramePr>
        <p:xfrm>
          <a:off x="1524000" y="914400"/>
          <a:ext cx="64008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own Arrow 6"/>
          <p:cNvSpPr/>
          <p:nvPr/>
        </p:nvSpPr>
        <p:spPr>
          <a:xfrm>
            <a:off x="7957458" y="2895600"/>
            <a:ext cx="76200"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7347858" y="1909465"/>
            <a:ext cx="1219200" cy="923330"/>
          </a:xfrm>
          <a:prstGeom prst="rect">
            <a:avLst/>
          </a:prstGeom>
          <a:noFill/>
        </p:spPr>
        <p:txBody>
          <a:bodyPr wrap="square" rtlCol="0">
            <a:spAutoFit/>
          </a:bodyPr>
          <a:lstStyle/>
          <a:p>
            <a:pPr algn="ctr"/>
            <a:r>
              <a:rPr lang="en-US" b="1" dirty="0" smtClean="0"/>
              <a:t>Regents Reform Agenda</a:t>
            </a:r>
            <a:endParaRPr lang="en-US" b="1" dirty="0"/>
          </a:p>
        </p:txBody>
      </p:sp>
    </p:spTree>
    <p:extLst>
      <p:ext uri="{BB962C8B-B14F-4D97-AF65-F5344CB8AC3E}">
        <p14:creationId xmlns:p14="http://schemas.microsoft.com/office/powerpoint/2010/main" val="1133039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752600" y="1247775"/>
          <a:ext cx="5638800" cy="4362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p:cNvSpPr>
            <a:spLocks noGrp="1"/>
          </p:cNvSpPr>
          <p:nvPr>
            <p:ph type="title"/>
          </p:nvPr>
        </p:nvSpPr>
        <p:spPr>
          <a:xfrm>
            <a:off x="685800" y="838200"/>
            <a:ext cx="7696200" cy="685800"/>
          </a:xfrm>
        </p:spPr>
        <p:txBody>
          <a:bodyPr>
            <a:normAutofit fontScale="90000"/>
          </a:bodyPr>
          <a:lstStyle/>
          <a:p>
            <a:r>
              <a:rPr lang="en-US" sz="3600" b="1" dirty="0" smtClean="0"/>
              <a:t/>
            </a:r>
            <a:br>
              <a:rPr lang="en-US" sz="3600" b="1" dirty="0" smtClean="0"/>
            </a:br>
            <a:r>
              <a:rPr lang="en-US" sz="3600" b="1" dirty="0" smtClean="0"/>
              <a:t/>
            </a:r>
            <a:br>
              <a:rPr lang="en-US" sz="3600" b="1" dirty="0" smtClean="0"/>
            </a:br>
            <a:r>
              <a:rPr lang="en-US" sz="3100" b="1" dirty="0">
                <a:solidFill>
                  <a:srgbClr val="D2533C"/>
                </a:solidFill>
              </a:rPr>
              <a:t>APPR Follows These Design Principles:</a:t>
            </a:r>
            <a:r>
              <a:rPr lang="en-US" b="1" dirty="0" smtClean="0"/>
              <a:t/>
            </a:r>
            <a:br>
              <a:rPr lang="en-US" b="1" dirty="0" smtClean="0"/>
            </a:br>
            <a:r>
              <a:rPr lang="en-US" dirty="0"/>
              <a:t/>
            </a:r>
            <a:br>
              <a:rPr lang="en-US" dirty="0"/>
            </a:br>
            <a:endParaRPr lang="en-US" sz="3100" b="1" dirty="0"/>
          </a:p>
        </p:txBody>
      </p:sp>
      <p:sp>
        <p:nvSpPr>
          <p:cNvPr id="26626" name="Rectangle 7"/>
          <p:cNvSpPr>
            <a:spLocks noGrp="1"/>
          </p:cNvSpPr>
          <p:nvPr>
            <p:ph idx="1"/>
          </p:nvPr>
        </p:nvSpPr>
        <p:spPr>
          <a:xfrm>
            <a:off x="762000" y="1447800"/>
            <a:ext cx="7620000" cy="4800600"/>
          </a:xfrm>
        </p:spPr>
        <p:txBody>
          <a:bodyPr>
            <a:normAutofit/>
          </a:bodyPr>
          <a:lstStyle/>
          <a:p>
            <a:r>
              <a:rPr lang="en-US" dirty="0"/>
              <a:t>Annual </a:t>
            </a:r>
            <a:r>
              <a:rPr lang="en-US" dirty="0" smtClean="0"/>
              <a:t>evaluations and observations </a:t>
            </a:r>
            <a:r>
              <a:rPr lang="en-US" dirty="0"/>
              <a:t>for </a:t>
            </a:r>
            <a:r>
              <a:rPr lang="en-US" dirty="0" smtClean="0"/>
              <a:t>all, including principals and teachers</a:t>
            </a:r>
          </a:p>
          <a:p>
            <a:pPr marL="69850" indent="0">
              <a:buNone/>
            </a:pPr>
            <a:endParaRPr lang="en-US" dirty="0" smtClean="0"/>
          </a:p>
          <a:p>
            <a:r>
              <a:rPr lang="en-US" dirty="0" smtClean="0"/>
              <a:t>Clear</a:t>
            </a:r>
            <a:r>
              <a:rPr lang="en-US" dirty="0"/>
              <a:t>, rigorous expectations for instructional excellence, prioritizing </a:t>
            </a:r>
            <a:r>
              <a:rPr lang="en-US" dirty="0" smtClean="0"/>
              <a:t>student learning</a:t>
            </a:r>
            <a:endParaRPr lang="en-US" sz="1600" dirty="0" smtClean="0"/>
          </a:p>
          <a:p>
            <a:pPr marL="69850" indent="0">
              <a:buNone/>
            </a:pPr>
            <a:endParaRPr lang="en-US" dirty="0" smtClean="0"/>
          </a:p>
          <a:p>
            <a:r>
              <a:rPr lang="en-US" dirty="0" smtClean="0"/>
              <a:t>Process:  Coaching vs. Evaluative</a:t>
            </a:r>
            <a:endParaRPr lang="en-US" sz="1000" dirty="0" smtClean="0"/>
          </a:p>
          <a:p>
            <a:pPr marL="69850" indent="0">
              <a:buNone/>
            </a:pPr>
            <a:endParaRPr lang="en-US" sz="2800" dirty="0"/>
          </a:p>
          <a:p>
            <a:r>
              <a:rPr lang="en-US" dirty="0" smtClean="0"/>
              <a:t>APPR Framework encourages </a:t>
            </a:r>
            <a:r>
              <a:rPr lang="en-US" dirty="0"/>
              <a:t>regular constructive feedback and ongoing </a:t>
            </a:r>
            <a:r>
              <a:rPr lang="en-US" dirty="0" smtClean="0"/>
              <a:t>development</a:t>
            </a:r>
            <a:br>
              <a:rPr lang="en-US" dirty="0" smtClean="0"/>
            </a:br>
            <a:endParaRPr lang="en-US" dirty="0" smtClean="0"/>
          </a:p>
          <a:p>
            <a:endParaRPr lang="en-US" dirty="0" smtClean="0"/>
          </a:p>
          <a:p>
            <a:endParaRPr lang="en-US" dirty="0" smtClean="0"/>
          </a:p>
        </p:txBody>
      </p:sp>
    </p:spTree>
    <p:extLst>
      <p:ext uri="{BB962C8B-B14F-4D97-AF65-F5344CB8AC3E}">
        <p14:creationId xmlns:p14="http://schemas.microsoft.com/office/powerpoint/2010/main" val="74939368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fade">
                                      <p:cBhvr>
                                        <p:cTn id="7" dur="500"/>
                                        <p:tgtEl>
                                          <p:spTgt spid="266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626">
                                            <p:txEl>
                                              <p:pRg st="2" end="2"/>
                                            </p:txEl>
                                          </p:spTgt>
                                        </p:tgtEl>
                                        <p:attrNameLst>
                                          <p:attrName>style.visibility</p:attrName>
                                        </p:attrNameLst>
                                      </p:cBhvr>
                                      <p:to>
                                        <p:strVal val="visible"/>
                                      </p:to>
                                    </p:set>
                                    <p:animEffect transition="in" filter="fade">
                                      <p:cBhvr>
                                        <p:cTn id="12" dur="500"/>
                                        <p:tgtEl>
                                          <p:spTgt spid="2662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62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62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p:cNvSpPr>
            <a:spLocks noGrp="1"/>
          </p:cNvSpPr>
          <p:nvPr>
            <p:ph type="title"/>
          </p:nvPr>
        </p:nvSpPr>
        <p:spPr>
          <a:xfrm>
            <a:off x="685800" y="685800"/>
            <a:ext cx="7177088" cy="914400"/>
          </a:xfrm>
        </p:spPr>
        <p:txBody>
          <a:bodyPr>
            <a:normAutofit fontScale="90000"/>
          </a:bodyPr>
          <a:lstStyle/>
          <a:p>
            <a:pPr algn="ct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b="1" dirty="0" smtClean="0"/>
              <a:t>APPR is Designed to Measure….</a:t>
            </a:r>
            <a:endParaRPr lang="en-US" b="1" dirty="0" smtClean="0">
              <a:solidFill>
                <a:srgbClr val="333300"/>
              </a:solidFill>
            </a:endParaRPr>
          </a:p>
        </p:txBody>
      </p:sp>
      <p:sp>
        <p:nvSpPr>
          <p:cNvPr id="26626" name="Rectangle 7"/>
          <p:cNvSpPr>
            <a:spLocks noGrp="1"/>
          </p:cNvSpPr>
          <p:nvPr>
            <p:ph idx="1"/>
          </p:nvPr>
        </p:nvSpPr>
        <p:spPr>
          <a:xfrm>
            <a:off x="914400" y="2362200"/>
            <a:ext cx="7239000" cy="3886200"/>
          </a:xfrm>
        </p:spPr>
        <p:txBody>
          <a:bodyPr/>
          <a:lstStyle/>
          <a:p>
            <a:pPr marL="366713" lvl="1" indent="0" algn="ctr">
              <a:buNone/>
            </a:pPr>
            <a:r>
              <a:rPr lang="en-US" b="1" dirty="0" smtClean="0"/>
              <a:t/>
            </a:r>
            <a:br>
              <a:rPr lang="en-US" b="1" dirty="0" smtClean="0"/>
            </a:br>
            <a:r>
              <a:rPr lang="en-US" sz="3200" dirty="0"/>
              <a:t>Te</a:t>
            </a:r>
            <a:r>
              <a:rPr lang="en-US" sz="3200" dirty="0" smtClean="0"/>
              <a:t>acher </a:t>
            </a:r>
            <a:r>
              <a:rPr lang="en-US" sz="3200" dirty="0"/>
              <a:t>effectiveness based on performance, including measures of student achievement and evidence of educator </a:t>
            </a:r>
            <a:r>
              <a:rPr lang="en-US" sz="3200" dirty="0" smtClean="0"/>
              <a:t>engagement in </a:t>
            </a:r>
            <a:r>
              <a:rPr lang="en-US" sz="3200" dirty="0"/>
              <a:t>meeting </a:t>
            </a:r>
            <a:r>
              <a:rPr lang="en-US" sz="3200" dirty="0" smtClean="0"/>
              <a:t>NYS teaching standards</a:t>
            </a:r>
            <a:r>
              <a:rPr lang="en-US" sz="3200" dirty="0"/>
              <a:t>.</a:t>
            </a:r>
          </a:p>
          <a:p>
            <a:pPr marL="641350" lvl="2" indent="0">
              <a:buNone/>
            </a:pPr>
            <a:endParaRPr lang="en-US" dirty="0"/>
          </a:p>
          <a:p>
            <a:pPr marL="366713" lvl="1" indent="0">
              <a:buNone/>
            </a:pPr>
            <a:endParaRPr lang="en-US" dirty="0"/>
          </a:p>
          <a:p>
            <a:pPr marL="366713" lvl="1" indent="0">
              <a:buNone/>
            </a:pPr>
            <a:endParaRPr lang="en-US" dirty="0"/>
          </a:p>
          <a:p>
            <a:pPr marL="366713" lvl="1" indent="0">
              <a:buNone/>
            </a:pPr>
            <a:endParaRPr lang="en-US" dirty="0" smtClean="0"/>
          </a:p>
          <a:p>
            <a:pPr marL="366713" lvl="1" indent="0">
              <a:buNone/>
            </a:pPr>
            <a:endParaRPr lang="en-US" b="1" dirty="0"/>
          </a:p>
          <a:p>
            <a:pPr marL="366713" lvl="1" indent="0">
              <a:buNone/>
            </a:pPr>
            <a:endParaRPr lang="en-US" b="1" dirty="0"/>
          </a:p>
          <a:p>
            <a:pPr marL="366713" lvl="1" indent="0">
              <a:buNone/>
            </a:pPr>
            <a:endParaRPr lang="en-US" b="1" u="sng" dirty="0" smtClean="0"/>
          </a:p>
          <a:p>
            <a:pPr lvl="2"/>
            <a:endParaRPr lang="en-US" dirty="0" smtClean="0"/>
          </a:p>
        </p:txBody>
      </p:sp>
    </p:spTree>
    <p:extLst>
      <p:ext uri="{BB962C8B-B14F-4D97-AF65-F5344CB8AC3E}">
        <p14:creationId xmlns:p14="http://schemas.microsoft.com/office/powerpoint/2010/main" val="92518349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fade">
                                      <p:cBhvr>
                                        <p:cTn id="7" dur="500"/>
                                        <p:tgtEl>
                                          <p:spTgt spid="266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4638"/>
            <a:ext cx="8229600" cy="600075"/>
          </a:xfrm>
        </p:spPr>
        <p:txBody>
          <a:bodyPr>
            <a:normAutofit fontScale="90000"/>
          </a:bodyPr>
          <a:lstStyle/>
          <a:p>
            <a:pPr algn="l" eaLnBrk="1" hangingPunct="1"/>
            <a:r>
              <a:rPr lang="en-US" dirty="0" smtClean="0">
                <a:solidFill>
                  <a:srgbClr val="6F0000"/>
                </a:solidFill>
                <a:latin typeface="Rockwell" pitchFamily="18" charset="0"/>
                <a:ea typeface="ＭＳ Ｐゴシック"/>
                <a:cs typeface="ＭＳ Ｐゴシック"/>
              </a:rPr>
              <a:t>APPR: Teacher Evaluation Formula</a:t>
            </a:r>
          </a:p>
        </p:txBody>
      </p:sp>
      <p:sp>
        <p:nvSpPr>
          <p:cNvPr id="5120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D8786786-022E-4BB3-ADB8-53BFF27263FC}" type="slidenum">
              <a:rPr lang="en-US" smtClean="0">
                <a:solidFill>
                  <a:srgbClr val="0A2D6B"/>
                </a:solidFill>
                <a:ea typeface="ＭＳ Ｐゴシック"/>
                <a:cs typeface="Arial" pitchFamily="34" charset="0"/>
              </a:rPr>
              <a:pPr/>
              <a:t>7</a:t>
            </a:fld>
            <a:endParaRPr lang="en-US" dirty="0" smtClean="0">
              <a:solidFill>
                <a:srgbClr val="0A2D6B"/>
              </a:solidFill>
              <a:ea typeface="ＭＳ Ｐゴシック"/>
              <a:cs typeface="Arial" pitchFamily="34" charset="0"/>
            </a:endParaRPr>
          </a:p>
        </p:txBody>
      </p:sp>
      <p:graphicFrame>
        <p:nvGraphicFramePr>
          <p:cNvPr id="6" name="Diagram 5"/>
          <p:cNvGraphicFramePr/>
          <p:nvPr>
            <p:extLst>
              <p:ext uri="{D42A27DB-BD31-4B8C-83A1-F6EECF244321}">
                <p14:modId xmlns:p14="http://schemas.microsoft.com/office/powerpoint/2010/main" val="2430702425"/>
              </p:ext>
            </p:extLst>
          </p:nvPr>
        </p:nvGraphicFramePr>
        <p:xfrm>
          <a:off x="381000" y="990600"/>
          <a:ext cx="8496300" cy="3833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Up Arrow Callout 2"/>
          <p:cNvSpPr/>
          <p:nvPr/>
        </p:nvSpPr>
        <p:spPr>
          <a:xfrm>
            <a:off x="152400" y="5029200"/>
            <a:ext cx="2133600" cy="914400"/>
          </a:xfrm>
          <a:prstGeom prst="upArrow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dirty="0" smtClean="0">
                <a:solidFill>
                  <a:prstClr val="white"/>
                </a:solidFill>
              </a:rPr>
              <a:t>Evidence-based Observations</a:t>
            </a:r>
            <a:endParaRPr lang="en-US" dirty="0">
              <a:solidFill>
                <a:prstClr val="white"/>
              </a:solidFill>
            </a:endParaRPr>
          </a:p>
        </p:txBody>
      </p:sp>
      <p:sp>
        <p:nvSpPr>
          <p:cNvPr id="4" name="Rectangle 3"/>
          <p:cNvSpPr/>
          <p:nvPr/>
        </p:nvSpPr>
        <p:spPr>
          <a:xfrm>
            <a:off x="457200" y="4343400"/>
            <a:ext cx="1676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All Teachers</a:t>
            </a:r>
            <a:endParaRPr lang="en-US" dirty="0"/>
          </a:p>
        </p:txBody>
      </p:sp>
    </p:spTree>
    <p:extLst>
      <p:ext uri="{BB962C8B-B14F-4D97-AF65-F5344CB8AC3E}">
        <p14:creationId xmlns:p14="http://schemas.microsoft.com/office/powerpoint/2010/main" val="291803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p:cNvSpPr>
            <a:spLocks noGrp="1"/>
          </p:cNvSpPr>
          <p:nvPr>
            <p:ph type="title"/>
          </p:nvPr>
        </p:nvSpPr>
        <p:spPr>
          <a:xfrm>
            <a:off x="762000" y="533400"/>
            <a:ext cx="7620000" cy="838200"/>
          </a:xfrm>
        </p:spPr>
        <p:txBody>
          <a:bodyPr>
            <a:normAutofit fontScale="90000"/>
          </a:bodyPr>
          <a:lstStyle/>
          <a:p>
            <a:r>
              <a:rPr lang="en-US" sz="3600" b="1" dirty="0" smtClean="0"/>
              <a:t/>
            </a:r>
            <a:br>
              <a:rPr lang="en-US" sz="3600" b="1" dirty="0" smtClean="0"/>
            </a:br>
            <a:r>
              <a:rPr lang="en-US" sz="3600" b="1" dirty="0" smtClean="0"/>
              <a:t/>
            </a:r>
            <a:br>
              <a:rPr lang="en-US" sz="3600" b="1" dirty="0" smtClean="0"/>
            </a:br>
            <a:r>
              <a:rPr lang="en-US" sz="4900" dirty="0">
                <a:solidFill>
                  <a:srgbClr val="D2533C"/>
                </a:solidFill>
              </a:rPr>
              <a:t>60% of Composite Score</a:t>
            </a:r>
            <a:r>
              <a:rPr lang="en-US" sz="3600" b="1" dirty="0" smtClean="0"/>
              <a:t/>
            </a:r>
            <a:br>
              <a:rPr lang="en-US" sz="3600" b="1" dirty="0" smtClean="0"/>
            </a:br>
            <a:endParaRPr lang="en-US" sz="4900" dirty="0" smtClean="0">
              <a:solidFill>
                <a:srgbClr val="333300"/>
              </a:solidFill>
            </a:endParaRPr>
          </a:p>
        </p:txBody>
      </p:sp>
      <p:sp>
        <p:nvSpPr>
          <p:cNvPr id="26626" name="Rectangle 7"/>
          <p:cNvSpPr>
            <a:spLocks noGrp="1"/>
          </p:cNvSpPr>
          <p:nvPr>
            <p:ph idx="1"/>
          </p:nvPr>
        </p:nvSpPr>
        <p:spPr>
          <a:xfrm>
            <a:off x="609600" y="1600200"/>
            <a:ext cx="8001000" cy="4572000"/>
          </a:xfrm>
        </p:spPr>
        <p:txBody>
          <a:bodyPr>
            <a:normAutofit/>
          </a:bodyPr>
          <a:lstStyle/>
          <a:p>
            <a:pPr marL="182880" lvl="1">
              <a:buClr>
                <a:srgbClr val="93A299"/>
              </a:buClr>
            </a:pPr>
            <a:endParaRPr lang="en-US" b="1" dirty="0" smtClean="0">
              <a:solidFill>
                <a:srgbClr val="FF0000"/>
              </a:solidFill>
              <a:cs typeface="Times New Roman" pitchFamily="18" charset="0"/>
            </a:endParaRPr>
          </a:p>
          <a:p>
            <a:pPr marL="182880" lvl="1">
              <a:buClr>
                <a:srgbClr val="93A299"/>
              </a:buClr>
            </a:pPr>
            <a:endParaRPr lang="en-US" b="1" dirty="0">
              <a:solidFill>
                <a:srgbClr val="FF0000"/>
              </a:solidFill>
              <a:cs typeface="Times New Roman" pitchFamily="18" charset="0"/>
            </a:endParaRPr>
          </a:p>
          <a:p>
            <a:pPr marL="182880" lvl="1">
              <a:buClr>
                <a:srgbClr val="93A299"/>
              </a:buClr>
            </a:pPr>
            <a:r>
              <a:rPr lang="en-US" dirty="0" smtClean="0">
                <a:solidFill>
                  <a:srgbClr val="292934"/>
                </a:solidFill>
                <a:cs typeface="Times New Roman" pitchFamily="18" charset="0"/>
              </a:rPr>
              <a:t>Evaluation </a:t>
            </a:r>
            <a:r>
              <a:rPr lang="en-US" dirty="0">
                <a:solidFill>
                  <a:srgbClr val="292934"/>
                </a:solidFill>
                <a:cs typeface="Times New Roman" pitchFamily="18" charset="0"/>
              </a:rPr>
              <a:t>Selection Process</a:t>
            </a:r>
          </a:p>
          <a:p>
            <a:pPr marL="457200" lvl="2">
              <a:buClr>
                <a:srgbClr val="93A299"/>
              </a:buClr>
            </a:pPr>
            <a:r>
              <a:rPr lang="en-US" dirty="0" smtClean="0">
                <a:solidFill>
                  <a:srgbClr val="292934"/>
                </a:solidFill>
                <a:cs typeface="Times New Roman" pitchFamily="18" charset="0"/>
              </a:rPr>
              <a:t>Three Choices</a:t>
            </a:r>
          </a:p>
          <a:p>
            <a:pPr marL="731520" lvl="3">
              <a:buClr>
                <a:srgbClr val="93A299"/>
              </a:buClr>
            </a:pPr>
            <a:r>
              <a:rPr lang="en-US" dirty="0" smtClean="0">
                <a:solidFill>
                  <a:srgbClr val="292934"/>
                </a:solidFill>
                <a:cs typeface="Times New Roman" pitchFamily="18" charset="0"/>
              </a:rPr>
              <a:t>All 60 pts Administrator observations only</a:t>
            </a:r>
          </a:p>
          <a:p>
            <a:pPr marL="731520" lvl="3">
              <a:buClr>
                <a:srgbClr val="93A299"/>
              </a:buClr>
            </a:pPr>
            <a:r>
              <a:rPr lang="en-US" dirty="0" smtClean="0">
                <a:solidFill>
                  <a:srgbClr val="292934"/>
                </a:solidFill>
                <a:cs typeface="Times New Roman" pitchFamily="18" charset="0"/>
              </a:rPr>
              <a:t>31pts Administrator observations/up to 29 pts Peer Reviewer observations</a:t>
            </a:r>
          </a:p>
          <a:p>
            <a:pPr marL="731520" lvl="3">
              <a:buClr>
                <a:srgbClr val="93A299"/>
              </a:buClr>
            </a:pPr>
            <a:r>
              <a:rPr lang="en-US" dirty="0" smtClean="0">
                <a:solidFill>
                  <a:srgbClr val="292934"/>
                </a:solidFill>
                <a:cs typeface="Times New Roman" pitchFamily="18" charset="0"/>
              </a:rPr>
              <a:t>31 pts Administrator observations/up to 29 pts PART </a:t>
            </a:r>
          </a:p>
          <a:p>
            <a:pPr marL="548640" lvl="3" indent="0">
              <a:buClr>
                <a:srgbClr val="93A299"/>
              </a:buClr>
              <a:buNone/>
            </a:pPr>
            <a:endParaRPr lang="en-US" sz="2000" dirty="0" smtClean="0"/>
          </a:p>
          <a:p>
            <a:r>
              <a:rPr lang="en-US" sz="2000" dirty="0" smtClean="0"/>
              <a:t>Based on Danielson’s Framework for Teaching </a:t>
            </a:r>
          </a:p>
          <a:p>
            <a:pPr marL="457200" lvl="2">
              <a:buClr>
                <a:srgbClr val="93A299"/>
              </a:buClr>
            </a:pPr>
            <a:r>
              <a:rPr lang="en-US" dirty="0" smtClean="0">
                <a:solidFill>
                  <a:srgbClr val="292934"/>
                </a:solidFill>
                <a:cs typeface="Times New Roman" pitchFamily="18" charset="0"/>
              </a:rPr>
              <a:t>Professional </a:t>
            </a:r>
            <a:r>
              <a:rPr lang="en-US" dirty="0">
                <a:solidFill>
                  <a:srgbClr val="292934"/>
                </a:solidFill>
                <a:cs typeface="Times New Roman" pitchFamily="18" charset="0"/>
              </a:rPr>
              <a:t>Practice Rubrics -  organized into </a:t>
            </a:r>
            <a:r>
              <a:rPr lang="en-US" dirty="0" smtClean="0">
                <a:solidFill>
                  <a:srgbClr val="292934"/>
                </a:solidFill>
                <a:cs typeface="Times New Roman" pitchFamily="18" charset="0"/>
              </a:rPr>
              <a:t>Domains</a:t>
            </a:r>
          </a:p>
          <a:p>
            <a:pPr marL="457200" lvl="2">
              <a:buClr>
                <a:srgbClr val="93A299"/>
              </a:buClr>
            </a:pPr>
            <a:r>
              <a:rPr lang="en-US" dirty="0">
                <a:cs typeface="Times New Roman" pitchFamily="18" charset="0"/>
              </a:rPr>
              <a:t>Describes</a:t>
            </a:r>
            <a:r>
              <a:rPr lang="en-US" dirty="0" smtClean="0">
                <a:cs typeface="Times New Roman" pitchFamily="18" charset="0"/>
              </a:rPr>
              <a:t> the level of effectiveness required for each rating</a:t>
            </a:r>
            <a:endParaRPr lang="en-US" dirty="0">
              <a:solidFill>
                <a:srgbClr val="292934"/>
              </a:solidFill>
              <a:cs typeface="Times New Roman" pitchFamily="18" charset="0"/>
            </a:endParaRPr>
          </a:p>
          <a:p>
            <a:endParaRPr lang="en-US" sz="2000" dirty="0" smtClean="0"/>
          </a:p>
          <a:p>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340586257"/>
              </p:ext>
            </p:extLst>
          </p:nvPr>
        </p:nvGraphicFramePr>
        <p:xfrm>
          <a:off x="838200" y="1600200"/>
          <a:ext cx="6096000" cy="3708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54888122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6626">
                                            <p:txEl>
                                              <p:pRg st="8" end="8"/>
                                            </p:txEl>
                                          </p:spTgt>
                                        </p:tgtEl>
                                        <p:attrNameLst>
                                          <p:attrName>style.visibility</p:attrName>
                                        </p:attrNameLst>
                                      </p:cBhvr>
                                      <p:to>
                                        <p:strVal val="visible"/>
                                      </p:to>
                                    </p:set>
                                    <p:animEffect transition="in" filter="fade">
                                      <p:cBhvr>
                                        <p:cTn id="27" dur="500"/>
                                        <p:tgtEl>
                                          <p:spTgt spid="26626">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6626">
                                            <p:txEl>
                                              <p:pRg st="9" end="9"/>
                                            </p:txEl>
                                          </p:spTgt>
                                        </p:tgtEl>
                                        <p:attrNameLst>
                                          <p:attrName>style.visibility</p:attrName>
                                        </p:attrNameLst>
                                      </p:cBhvr>
                                      <p:to>
                                        <p:strVal val="visible"/>
                                      </p:to>
                                    </p:set>
                                    <p:animEffect transition="in" filter="fade">
                                      <p:cBhvr>
                                        <p:cTn id="32" dur="500"/>
                                        <p:tgtEl>
                                          <p:spTgt spid="26626">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626">
                                            <p:txEl>
                                              <p:pRg st="10" end="10"/>
                                            </p:txEl>
                                          </p:spTgt>
                                        </p:tgtEl>
                                        <p:attrNameLst>
                                          <p:attrName>style.visibility</p:attrName>
                                        </p:attrNameLst>
                                      </p:cBhvr>
                                      <p:to>
                                        <p:strVal val="visible"/>
                                      </p:to>
                                    </p:set>
                                    <p:animEffect transition="in" filter="fade">
                                      <p:cBhvr>
                                        <p:cTn id="37" dur="500"/>
                                        <p:tgtEl>
                                          <p:spTgt spid="2662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4638"/>
            <a:ext cx="8229600" cy="600075"/>
          </a:xfrm>
        </p:spPr>
        <p:txBody>
          <a:bodyPr>
            <a:normAutofit fontScale="90000"/>
          </a:bodyPr>
          <a:lstStyle/>
          <a:p>
            <a:pPr algn="l" eaLnBrk="1" hangingPunct="1"/>
            <a:r>
              <a:rPr lang="en-US" dirty="0" smtClean="0">
                <a:solidFill>
                  <a:srgbClr val="6F0000"/>
                </a:solidFill>
                <a:latin typeface="Rockwell" pitchFamily="18" charset="0"/>
                <a:ea typeface="ＭＳ Ｐゴシック"/>
                <a:cs typeface="ＭＳ Ｐゴシック"/>
              </a:rPr>
              <a:t>APPR: Teacher Evaluation Formula</a:t>
            </a:r>
          </a:p>
        </p:txBody>
      </p:sp>
      <p:sp>
        <p:nvSpPr>
          <p:cNvPr id="5120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D8786786-022E-4BB3-ADB8-53BFF27263FC}" type="slidenum">
              <a:rPr lang="en-US" smtClean="0">
                <a:solidFill>
                  <a:srgbClr val="0A2D6B"/>
                </a:solidFill>
                <a:ea typeface="ＭＳ Ｐゴシック"/>
                <a:cs typeface="Arial" pitchFamily="34" charset="0"/>
              </a:rPr>
              <a:pPr/>
              <a:t>9</a:t>
            </a:fld>
            <a:endParaRPr lang="en-US" dirty="0" smtClean="0">
              <a:solidFill>
                <a:srgbClr val="0A2D6B"/>
              </a:solidFill>
              <a:ea typeface="ＭＳ Ｐゴシック"/>
              <a:cs typeface="Arial" pitchFamily="34" charset="0"/>
            </a:endParaRPr>
          </a:p>
        </p:txBody>
      </p:sp>
      <p:graphicFrame>
        <p:nvGraphicFramePr>
          <p:cNvPr id="6" name="Diagram 5"/>
          <p:cNvGraphicFramePr/>
          <p:nvPr>
            <p:extLst>
              <p:ext uri="{D42A27DB-BD31-4B8C-83A1-F6EECF244321}">
                <p14:modId xmlns:p14="http://schemas.microsoft.com/office/powerpoint/2010/main" val="2359342813"/>
              </p:ext>
            </p:extLst>
          </p:nvPr>
        </p:nvGraphicFramePr>
        <p:xfrm>
          <a:off x="381000" y="990600"/>
          <a:ext cx="8496300" cy="3833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899955068"/>
              </p:ext>
            </p:extLst>
          </p:nvPr>
        </p:nvGraphicFramePr>
        <p:xfrm>
          <a:off x="2438400" y="4038600"/>
          <a:ext cx="2057400" cy="914400"/>
        </p:xfrm>
        <a:graphic>
          <a:graphicData uri="http://schemas.openxmlformats.org/drawingml/2006/table">
            <a:tbl>
              <a:tblPr firstRow="1" bandRow="1">
                <a:tableStyleId>{5C22544A-7EE6-4342-B048-85BDC9FD1C3A}</a:tableStyleId>
              </a:tblPr>
              <a:tblGrid>
                <a:gridCol w="1028700"/>
                <a:gridCol w="1028700"/>
              </a:tblGrid>
              <a:tr h="599440">
                <a:tc>
                  <a:txBody>
                    <a:bodyPr/>
                    <a:lstStyle/>
                    <a:p>
                      <a:pPr algn="ctr"/>
                      <a:r>
                        <a:rPr lang="en-US" dirty="0" smtClean="0"/>
                        <a:t>Grades 4-8 ELA Math</a:t>
                      </a:r>
                      <a:endParaRPr lang="en-US" dirty="0"/>
                    </a:p>
                  </a:txBody>
                  <a:tcPr>
                    <a:solidFill>
                      <a:schemeClr val="accent3">
                        <a:lumMod val="75000"/>
                      </a:schemeClr>
                    </a:solidFill>
                  </a:tcPr>
                </a:tc>
                <a:tc>
                  <a:txBody>
                    <a:bodyPr/>
                    <a:lstStyle/>
                    <a:p>
                      <a:pPr algn="ctr"/>
                      <a:r>
                        <a:rPr lang="en-US" dirty="0" smtClean="0"/>
                        <a:t>All Other Teachers</a:t>
                      </a:r>
                      <a:endParaRPr lang="en-US" dirty="0"/>
                    </a:p>
                  </a:txBody>
                  <a:tcPr>
                    <a:solidFill>
                      <a:schemeClr val="accent3">
                        <a:lumMod val="75000"/>
                      </a:schemeClr>
                    </a:solidFill>
                  </a:tcPr>
                </a:tc>
              </a:tr>
            </a:tbl>
          </a:graphicData>
        </a:graphic>
      </p:graphicFrame>
      <p:sp>
        <p:nvSpPr>
          <p:cNvPr id="3" name="Up Arrow Callout 2"/>
          <p:cNvSpPr/>
          <p:nvPr/>
        </p:nvSpPr>
        <p:spPr>
          <a:xfrm>
            <a:off x="2895600" y="5094514"/>
            <a:ext cx="2286000" cy="914400"/>
          </a:xfrm>
          <a:prstGeom prst="upArrow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dirty="0" smtClean="0">
                <a:solidFill>
                  <a:prstClr val="white"/>
                </a:solidFill>
              </a:rPr>
              <a:t>Student Learning Objectives</a:t>
            </a:r>
            <a:endParaRPr lang="en-US" dirty="0">
              <a:solidFill>
                <a:prstClr val="white"/>
              </a:solidFill>
            </a:endParaRPr>
          </a:p>
        </p:txBody>
      </p:sp>
    </p:spTree>
    <p:extLst>
      <p:ext uri="{BB962C8B-B14F-4D97-AF65-F5344CB8AC3E}">
        <p14:creationId xmlns:p14="http://schemas.microsoft.com/office/powerpoint/2010/main" val="3267431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11480</TotalTime>
  <Words>1308</Words>
  <Application>Microsoft Office PowerPoint</Application>
  <PresentationFormat>On-screen Show (4:3)</PresentationFormat>
  <Paragraphs>290</Paragraphs>
  <Slides>23</Slides>
  <Notes>23</Notes>
  <HiddenSlides>1</HiddenSlides>
  <MMClips>0</MMClips>
  <ScaleCrop>false</ScaleCrop>
  <HeadingPairs>
    <vt:vector size="4" baseType="variant">
      <vt:variant>
        <vt:lpstr>Theme</vt:lpstr>
      </vt:variant>
      <vt:variant>
        <vt:i4>4</vt:i4>
      </vt:variant>
      <vt:variant>
        <vt:lpstr>Slide Titles</vt:lpstr>
      </vt:variant>
      <vt:variant>
        <vt:i4>23</vt:i4>
      </vt:variant>
    </vt:vector>
  </HeadingPairs>
  <TitlesOfParts>
    <vt:vector size="27" baseType="lpstr">
      <vt:lpstr>Clarity</vt:lpstr>
      <vt:lpstr>Office Theme</vt:lpstr>
      <vt:lpstr>1_Office Theme</vt:lpstr>
      <vt:lpstr>2_Office Theme</vt:lpstr>
      <vt:lpstr>PowerPoint Presentation</vt:lpstr>
      <vt:lpstr>   Annual Professional Performance Review (APPR)</vt:lpstr>
      <vt:lpstr>PowerPoint Presentation</vt:lpstr>
      <vt:lpstr>PowerPoint Presentation</vt:lpstr>
      <vt:lpstr>  APPR Follows These Design Principles:  </vt:lpstr>
      <vt:lpstr>   APPR is Designed to Measure….</vt:lpstr>
      <vt:lpstr>APPR: Teacher Evaluation Formula</vt:lpstr>
      <vt:lpstr>  60% of Composite Score </vt:lpstr>
      <vt:lpstr>APPR: Teacher Evaluation Formula</vt:lpstr>
      <vt:lpstr>PowerPoint Presentation</vt:lpstr>
      <vt:lpstr> Who MUST have SLOs as   “comparable growth measures”? </vt:lpstr>
      <vt:lpstr>A SLO Must Contain The Following…..</vt:lpstr>
      <vt:lpstr>Pre &amp; Post Assessment   Window for SLOs</vt:lpstr>
      <vt:lpstr>APPR: Teacher Evaluation Formula</vt:lpstr>
      <vt:lpstr>PowerPoint Presentation</vt:lpstr>
      <vt:lpstr>APPR:  Rating Categories</vt:lpstr>
      <vt:lpstr>FAQ:  What assessments will be used for State Growth for teachers for the 2012 2013 school year?</vt:lpstr>
      <vt:lpstr>FAQ:  What assessments will be used for Local Measure for teachers for the 2012 2013 school year?</vt:lpstr>
      <vt:lpstr>FAQ:  What’s the minimum number Observations for 2012 2013 school year?</vt:lpstr>
      <vt:lpstr>FAQ:  Instructional Support Staff</vt:lpstr>
      <vt:lpstr>FAQ:  Instructional Support Staff</vt:lpstr>
      <vt:lpstr>Summary</vt:lpstr>
      <vt:lpstr>Helpful Resources</vt:lpstr>
    </vt:vector>
  </TitlesOfParts>
  <Company>Rochester City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Highly Qualified  vs.  Highly Effective “An Administrator’s role through the Observation and Evaluation Process”</dc:title>
  <dc:creator>Nelms, Shaun</dc:creator>
  <cp:lastModifiedBy>User</cp:lastModifiedBy>
  <cp:revision>348</cp:revision>
  <cp:lastPrinted>2012-09-20T16:23:08Z</cp:lastPrinted>
  <dcterms:created xsi:type="dcterms:W3CDTF">2011-07-27T00:15:31Z</dcterms:created>
  <dcterms:modified xsi:type="dcterms:W3CDTF">2012-10-10T04:56:43Z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 Type">
    <vt:lpwstr>General</vt:lpwstr>
  </property>
</Properties>
</file>